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1"/>
    <p:sldMasterId id="2147483725" r:id="rId2"/>
    <p:sldMasterId id="2147483710" r:id="rId3"/>
    <p:sldMasterId id="2147483714" r:id="rId4"/>
    <p:sldMasterId id="2147483712" r:id="rId5"/>
    <p:sldMasterId id="2147483718" r:id="rId6"/>
    <p:sldMasterId id="2147483732" r:id="rId7"/>
    <p:sldMasterId id="2147483730" r:id="rId8"/>
  </p:sldMasterIdLst>
  <p:notesMasterIdLst>
    <p:notesMasterId r:id="rId26"/>
  </p:notesMasterIdLst>
  <p:handoutMasterIdLst>
    <p:handoutMasterId r:id="rId27"/>
  </p:handoutMasterIdLst>
  <p:sldIdLst>
    <p:sldId id="294" r:id="rId9"/>
    <p:sldId id="295" r:id="rId10"/>
    <p:sldId id="296" r:id="rId11"/>
    <p:sldId id="280" r:id="rId12"/>
    <p:sldId id="293" r:id="rId13"/>
    <p:sldId id="291" r:id="rId14"/>
    <p:sldId id="292" r:id="rId15"/>
    <p:sldId id="305" r:id="rId16"/>
    <p:sldId id="304" r:id="rId17"/>
    <p:sldId id="306" r:id="rId18"/>
    <p:sldId id="307" r:id="rId19"/>
    <p:sldId id="297" r:id="rId20"/>
    <p:sldId id="298" r:id="rId21"/>
    <p:sldId id="299" r:id="rId22"/>
    <p:sldId id="300" r:id="rId23"/>
    <p:sldId id="301" r:id="rId24"/>
    <p:sldId id="302" r:id="rId25"/>
  </p:sldIdLst>
  <p:sldSz cx="18288000" cy="10287000"/>
  <p:notesSz cx="6858000" cy="9144000"/>
  <p:defaultTex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932E1BFE-9EDE-E747-B9E1-8AEC78A19C30}">
          <p14:sldIdLst>
            <p14:sldId id="294"/>
            <p14:sldId id="295"/>
            <p14:sldId id="296"/>
            <p14:sldId id="280"/>
            <p14:sldId id="293"/>
            <p14:sldId id="291"/>
            <p14:sldId id="292"/>
            <p14:sldId id="305"/>
            <p14:sldId id="304"/>
            <p14:sldId id="306"/>
            <p14:sldId id="307"/>
            <p14:sldId id="297"/>
            <p14:sldId id="298"/>
            <p14:sldId id="299"/>
            <p14:sldId id="300"/>
            <p14:sldId id="301"/>
            <p14:sldId id="302"/>
          </p14:sldIdLst>
        </p14:section>
      </p14:sectionLst>
    </p:ext>
    <p:ext uri="{EFAFB233-063F-42B5-8137-9DF3F51BA10A}">
      <p15:sldGuideLst xmlns:p15="http://schemas.microsoft.com/office/powerpoint/2012/main">
        <p15:guide id="1" orient="horz" pos="766">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00"/>
    <a:srgbClr val="FF9933"/>
    <a:srgbClr val="33CCCC"/>
    <a:srgbClr val="000A10"/>
    <a:srgbClr val="002859"/>
    <a:srgbClr val="004382"/>
    <a:srgbClr val="5D87A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47D08B-AECC-448A-212F-CD3F1CB4C670}" v="21" dt="2021-06-17T15:45:44.040"/>
    <p1510:client id="{87BA5139-C72B-4A99-A549-EA1ED90642E1}" v="16" dt="2021-06-17T04:06:37.354"/>
    <p1510:client id="{95C8C4F5-486F-B746-9CD7-091661B791AF}" v="2126" dt="2021-06-17T06:04:42.283"/>
    <p1510:client id="{CE13FC2C-4A6E-AE11-CD25-9B95B68556A8}" v="75" dt="2021-06-17T21:05:36.3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71" d="100"/>
          <a:sy n="71" d="100"/>
        </p:scale>
        <p:origin x="792" y="184"/>
      </p:cViewPr>
      <p:guideLst>
        <p:guide orient="horz" pos="766"/>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EA4B1A-A567-4F82-96ED-655C26475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8F87184-EA30-49EC-A29E-3253E18D9A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054590-7E60-434C-91B1-D4C4C9BA23F4}" type="datetimeFigureOut">
              <a:rPr lang="en-US" smtClean="0"/>
              <a:t>7/8/21</a:t>
            </a:fld>
            <a:endParaRPr lang="en-US" dirty="0"/>
          </a:p>
        </p:txBody>
      </p:sp>
      <p:sp>
        <p:nvSpPr>
          <p:cNvPr id="4" name="Footer Placeholder 3">
            <a:extLst>
              <a:ext uri="{FF2B5EF4-FFF2-40B4-BE49-F238E27FC236}">
                <a16:creationId xmlns:a16="http://schemas.microsoft.com/office/drawing/2014/main" id="{2FBF0F02-3384-4FEB-85B1-5E231FCFD9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C0059AD-48B0-41CB-B1F7-816573C5E6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C341B1-126F-4431-957E-4FDBDEEA51C1}" type="slidenum">
              <a:rPr lang="en-US" smtClean="0"/>
              <a:t>‹#›</a:t>
            </a:fld>
            <a:endParaRPr lang="en-US" dirty="0"/>
          </a:p>
        </p:txBody>
      </p:sp>
    </p:spTree>
    <p:extLst>
      <p:ext uri="{BB962C8B-B14F-4D97-AF65-F5344CB8AC3E}">
        <p14:creationId xmlns:p14="http://schemas.microsoft.com/office/powerpoint/2010/main" val="30297290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B28516-35A5-4B5A-852D-092567EB6177}" type="datetimeFigureOut">
              <a:rPr lang="en-US" smtClean="0"/>
              <a:t>7/8/21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79C693-8093-4143-A865-09F0E21AEDE2}" type="slidenum">
              <a:rPr lang="en-US" smtClean="0"/>
              <a:t>‹#›</a:t>
            </a:fld>
            <a:endParaRPr lang="en-US" dirty="0"/>
          </a:p>
        </p:txBody>
      </p:sp>
    </p:spTree>
    <p:extLst>
      <p:ext uri="{BB962C8B-B14F-4D97-AF65-F5344CB8AC3E}">
        <p14:creationId xmlns:p14="http://schemas.microsoft.com/office/powerpoint/2010/main" val="22930295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3dc73bf2d_0_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Sentence level</a:t>
            </a:r>
            <a:endParaRPr/>
          </a:p>
        </p:txBody>
      </p:sp>
      <p:sp>
        <p:nvSpPr>
          <p:cNvPr id="66" name="Google Shape;66;ge3dc73bf2d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052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e3dc73bf2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e3dc73bf2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Humans can read and understand text but computers cannot, they need a structured repesentation, thats what KG gives us. entities and relationships between them</a:t>
            </a:r>
            <a:endParaRPr/>
          </a:p>
        </p:txBody>
      </p:sp>
    </p:spTree>
    <p:extLst>
      <p:ext uri="{BB962C8B-B14F-4D97-AF65-F5344CB8AC3E}">
        <p14:creationId xmlns:p14="http://schemas.microsoft.com/office/powerpoint/2010/main" val="42148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3dc73bf2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ge3dc73bf2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3599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3dc73bf2d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general Machine learning models would have features represented in rows and columns. But in in this case we have plain text or sentences. for this we need something called as Language models. And the most popular Language model we can get is BERT.</a:t>
            </a:r>
            <a:endParaRPr/>
          </a:p>
          <a:p>
            <a:pPr marL="0" lvl="0" indent="0" algn="l" rtl="0">
              <a:spcBef>
                <a:spcPts val="0"/>
              </a:spcBef>
              <a:spcAft>
                <a:spcPts val="0"/>
              </a:spcAft>
              <a:buNone/>
            </a:pPr>
            <a:r>
              <a:rPr lang="en"/>
              <a:t> we translate them to features by using bert encoding. It gives features in the format that can be trained on by Neural networks</a:t>
            </a:r>
            <a:endParaRPr/>
          </a:p>
        </p:txBody>
      </p:sp>
      <p:sp>
        <p:nvSpPr>
          <p:cNvPr id="85" name="Google Shape;85;ge3dc73bf2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406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103370" y="1050339"/>
            <a:ext cx="6985416" cy="2862093"/>
          </a:xfrm>
          <a:prstGeom prst="rect">
            <a:avLst/>
          </a:prstGeo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103369"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103370"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0" y="0"/>
            <a:ext cx="9144000" cy="10287000"/>
          </a:xfrm>
          <a:noFill/>
          <a:ln>
            <a:noFill/>
          </a:ln>
        </p:spPr>
        <p:txBody>
          <a:bodyPr/>
          <a:lstStyle/>
          <a:p>
            <a:endParaRPr lang="en-US" dirty="0"/>
          </a:p>
        </p:txBody>
      </p:sp>
    </p:spTree>
    <p:extLst>
      <p:ext uri="{BB962C8B-B14F-4D97-AF65-F5344CB8AC3E}">
        <p14:creationId xmlns:p14="http://schemas.microsoft.com/office/powerpoint/2010/main" val="330982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PHOTO Whit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D882D5C-8B35-7349-A93B-9E48ABE3CC60}"/>
              </a:ext>
            </a:extLst>
          </p:cNvPr>
          <p:cNvSpPr>
            <a:spLocks noGrp="1"/>
          </p:cNvSpPr>
          <p:nvPr>
            <p:ph type="pic" sz="quarter" idx="11"/>
          </p:nvPr>
        </p:nvSpPr>
        <p:spPr>
          <a:xfrm>
            <a:off x="0" y="0"/>
            <a:ext cx="17326708" cy="102870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CFC1EF70-4450-0144-922A-9B5D08AF0B06}"/>
              </a:ext>
            </a:extLst>
          </p:cNvPr>
          <p:cNvSpPr>
            <a:spLocks noGrp="1"/>
          </p:cNvSpPr>
          <p:nvPr>
            <p:ph type="body" sz="quarter" idx="10" hasCustomPrompt="1"/>
          </p:nvPr>
        </p:nvSpPr>
        <p:spPr>
          <a:xfrm>
            <a:off x="7842739" y="7268307"/>
            <a:ext cx="8577831" cy="1980585"/>
          </a:xfrm>
          <a:prstGeom prst="rect">
            <a:avLst/>
          </a:prstGeom>
        </p:spPr>
        <p:txBody>
          <a:bodyPr/>
          <a:lstStyle>
            <a:lvl1pPr>
              <a:lnSpc>
                <a:spcPct val="90000"/>
              </a:lnSpc>
              <a:defRPr sz="4800" b="1">
                <a:solidFill>
                  <a:schemeClr val="bg1"/>
                </a:solidFill>
              </a:defRPr>
            </a:lvl1pPr>
          </a:lstStyle>
          <a:p>
            <a:pPr lvl="0"/>
            <a:r>
              <a:rPr lang="en-CA"/>
              <a:t>Click to insert event details Multiple lines</a:t>
            </a:r>
          </a:p>
        </p:txBody>
      </p:sp>
    </p:spTree>
    <p:extLst>
      <p:ext uri="{BB962C8B-B14F-4D97-AF65-F5344CB8AC3E}">
        <p14:creationId xmlns:p14="http://schemas.microsoft.com/office/powerpoint/2010/main" val="62571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p:cSld name="1_TEX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29974" y="1050340"/>
            <a:ext cx="15369600" cy="2217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2800"/>
              <a:buNone/>
              <a:defRPr sz="9000" b="1">
                <a:solidFill>
                  <a:srgbClr val="002859"/>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1029972" y="7392300"/>
            <a:ext cx="15369600" cy="736800"/>
          </a:xfrm>
          <a:prstGeom prst="rect">
            <a:avLst/>
          </a:prstGeom>
          <a:noFill/>
          <a:ln>
            <a:noFill/>
          </a:ln>
        </p:spPr>
        <p:txBody>
          <a:bodyPr spcFirstLastPara="1" wrap="square" lIns="0" tIns="0" rIns="0" bIns="0" anchor="t" anchorCtr="0">
            <a:noAutofit/>
          </a:bodyPr>
          <a:lstStyle>
            <a:lvl1pPr marL="914400" lvl="0" indent="-787400" algn="l" rtl="0">
              <a:lnSpc>
                <a:spcPct val="90000"/>
              </a:lnSpc>
              <a:spcBef>
                <a:spcPts val="1000"/>
              </a:spcBef>
              <a:spcAft>
                <a:spcPts val="0"/>
              </a:spcAft>
              <a:buClr>
                <a:srgbClr val="002859"/>
              </a:buClr>
              <a:buSzPts val="2600"/>
              <a:buFont typeface="Calibri"/>
              <a:buChar char="●"/>
              <a:defRPr sz="5200" b="0" i="0">
                <a:solidFill>
                  <a:srgbClr val="002859"/>
                </a:solidFill>
              </a:defRPr>
            </a:lvl1pPr>
            <a:lvl2pPr marL="1828800" lvl="1" indent="-571500" algn="l" rtl="0">
              <a:spcBef>
                <a:spcPts val="400"/>
              </a:spcBef>
              <a:spcAft>
                <a:spcPts val="0"/>
              </a:spcAft>
              <a:buClr>
                <a:schemeClr val="dk1"/>
              </a:buClr>
              <a:buSzPts val="900"/>
              <a:buChar char="○"/>
              <a:defRPr/>
            </a:lvl2pPr>
            <a:lvl3pPr marL="2743200" lvl="2" indent="-571500" algn="l" rtl="0">
              <a:spcBef>
                <a:spcPts val="400"/>
              </a:spcBef>
              <a:spcAft>
                <a:spcPts val="0"/>
              </a:spcAft>
              <a:buClr>
                <a:schemeClr val="dk1"/>
              </a:buClr>
              <a:buSzPts val="900"/>
              <a:buChar char="■"/>
              <a:defRPr/>
            </a:lvl3pPr>
            <a:lvl4pPr marL="3657600" lvl="3" indent="-571500" algn="l" rtl="0">
              <a:spcBef>
                <a:spcPts val="400"/>
              </a:spcBef>
              <a:spcAft>
                <a:spcPts val="0"/>
              </a:spcAft>
              <a:buClr>
                <a:schemeClr val="dk1"/>
              </a:buClr>
              <a:buSzPts val="900"/>
              <a:buChar char="●"/>
              <a:defRPr/>
            </a:lvl4pPr>
            <a:lvl5pPr marL="4572000" lvl="4" indent="-571500" algn="l" rtl="0">
              <a:spcBef>
                <a:spcPts val="400"/>
              </a:spcBef>
              <a:spcAft>
                <a:spcPts val="0"/>
              </a:spcAft>
              <a:buClr>
                <a:schemeClr val="dk1"/>
              </a:buClr>
              <a:buSzPts val="900"/>
              <a:buChar char="○"/>
              <a:defRPr/>
            </a:lvl5pPr>
            <a:lvl6pPr marL="5486400" lvl="5" indent="-571500" algn="l" rtl="0">
              <a:spcBef>
                <a:spcPts val="400"/>
              </a:spcBef>
              <a:spcAft>
                <a:spcPts val="0"/>
              </a:spcAft>
              <a:buClr>
                <a:schemeClr val="dk1"/>
              </a:buClr>
              <a:buSzPts val="900"/>
              <a:buChar char="■"/>
              <a:defRPr/>
            </a:lvl6pPr>
            <a:lvl7pPr marL="6400800" lvl="6" indent="-571500" algn="l" rtl="0">
              <a:spcBef>
                <a:spcPts val="2400"/>
              </a:spcBef>
              <a:spcAft>
                <a:spcPts val="0"/>
              </a:spcAft>
              <a:buClr>
                <a:schemeClr val="dk1"/>
              </a:buClr>
              <a:buSzPts val="900"/>
              <a:buChar char="●"/>
              <a:defRPr/>
            </a:lvl7pPr>
            <a:lvl8pPr marL="7315200" lvl="7" indent="-571500" algn="l" rtl="0">
              <a:spcBef>
                <a:spcPts val="2400"/>
              </a:spcBef>
              <a:spcAft>
                <a:spcPts val="0"/>
              </a:spcAft>
              <a:buClr>
                <a:schemeClr val="dk1"/>
              </a:buClr>
              <a:buSzPts val="900"/>
              <a:buChar char="○"/>
              <a:defRPr/>
            </a:lvl8pPr>
            <a:lvl9pPr marL="8229600" lvl="8" indent="-571500" algn="l" rtl="0">
              <a:spcBef>
                <a:spcPts val="2400"/>
              </a:spcBef>
              <a:spcAft>
                <a:spcPts val="2400"/>
              </a:spcAft>
              <a:buClr>
                <a:schemeClr val="dk1"/>
              </a:buClr>
              <a:buSzPts val="900"/>
              <a:buChar char="■"/>
              <a:defRPr/>
            </a:lvl9pPr>
          </a:lstStyle>
          <a:p>
            <a:endParaRPr/>
          </a:p>
        </p:txBody>
      </p:sp>
      <p:sp>
        <p:nvSpPr>
          <p:cNvPr id="53" name="Google Shape;53;p13"/>
          <p:cNvSpPr txBox="1">
            <a:spLocks noGrp="1"/>
          </p:cNvSpPr>
          <p:nvPr>
            <p:ph type="body" idx="2"/>
          </p:nvPr>
        </p:nvSpPr>
        <p:spPr>
          <a:xfrm>
            <a:off x="1029974" y="3630826"/>
            <a:ext cx="15369600" cy="3398400"/>
          </a:xfrm>
          <a:prstGeom prst="rect">
            <a:avLst/>
          </a:prstGeom>
          <a:noFill/>
          <a:ln>
            <a:noFill/>
          </a:ln>
        </p:spPr>
        <p:txBody>
          <a:bodyPr spcFirstLastPara="1" wrap="square" lIns="0" tIns="0" rIns="0" bIns="0" anchor="t" anchorCtr="0">
            <a:noAutofit/>
          </a:bodyPr>
          <a:lstStyle>
            <a:lvl1pPr marL="914400" lvl="0" indent="-774700" algn="l" rtl="0">
              <a:lnSpc>
                <a:spcPct val="90000"/>
              </a:lnSpc>
              <a:spcBef>
                <a:spcPts val="1000"/>
              </a:spcBef>
              <a:spcAft>
                <a:spcPts val="0"/>
              </a:spcAft>
              <a:buClr>
                <a:srgbClr val="002859"/>
              </a:buClr>
              <a:buSzPts val="2500"/>
              <a:buFont typeface="Calibri"/>
              <a:buChar char="●"/>
              <a:defRPr sz="5000">
                <a:solidFill>
                  <a:srgbClr val="002859"/>
                </a:solidFill>
              </a:defRPr>
            </a:lvl1pPr>
            <a:lvl2pPr marL="1828800" lvl="1" indent="-571500" algn="l" rtl="0">
              <a:spcBef>
                <a:spcPts val="400"/>
              </a:spcBef>
              <a:spcAft>
                <a:spcPts val="0"/>
              </a:spcAft>
              <a:buClr>
                <a:schemeClr val="dk1"/>
              </a:buClr>
              <a:buSzPts val="900"/>
              <a:buChar char="○"/>
              <a:defRPr/>
            </a:lvl2pPr>
            <a:lvl3pPr marL="2743200" lvl="2" indent="-571500" algn="l" rtl="0">
              <a:spcBef>
                <a:spcPts val="400"/>
              </a:spcBef>
              <a:spcAft>
                <a:spcPts val="0"/>
              </a:spcAft>
              <a:buClr>
                <a:schemeClr val="dk1"/>
              </a:buClr>
              <a:buSzPts val="900"/>
              <a:buChar char="■"/>
              <a:defRPr/>
            </a:lvl3pPr>
            <a:lvl4pPr marL="3657600" lvl="3" indent="-571500" algn="l" rtl="0">
              <a:spcBef>
                <a:spcPts val="400"/>
              </a:spcBef>
              <a:spcAft>
                <a:spcPts val="0"/>
              </a:spcAft>
              <a:buClr>
                <a:schemeClr val="dk1"/>
              </a:buClr>
              <a:buSzPts val="900"/>
              <a:buChar char="●"/>
              <a:defRPr/>
            </a:lvl4pPr>
            <a:lvl5pPr marL="4572000" lvl="4" indent="-571500" algn="l" rtl="0">
              <a:spcBef>
                <a:spcPts val="400"/>
              </a:spcBef>
              <a:spcAft>
                <a:spcPts val="0"/>
              </a:spcAft>
              <a:buClr>
                <a:schemeClr val="dk1"/>
              </a:buClr>
              <a:buSzPts val="900"/>
              <a:buChar char="○"/>
              <a:defRPr/>
            </a:lvl5pPr>
            <a:lvl6pPr marL="5486400" lvl="5" indent="-571500" algn="l" rtl="0">
              <a:spcBef>
                <a:spcPts val="400"/>
              </a:spcBef>
              <a:spcAft>
                <a:spcPts val="0"/>
              </a:spcAft>
              <a:buClr>
                <a:schemeClr val="dk1"/>
              </a:buClr>
              <a:buSzPts val="900"/>
              <a:buChar char="■"/>
              <a:defRPr/>
            </a:lvl6pPr>
            <a:lvl7pPr marL="6400800" lvl="6" indent="-571500" algn="l" rtl="0">
              <a:spcBef>
                <a:spcPts val="2400"/>
              </a:spcBef>
              <a:spcAft>
                <a:spcPts val="0"/>
              </a:spcAft>
              <a:buClr>
                <a:schemeClr val="dk1"/>
              </a:buClr>
              <a:buSzPts val="900"/>
              <a:buChar char="●"/>
              <a:defRPr/>
            </a:lvl7pPr>
            <a:lvl8pPr marL="7315200" lvl="7" indent="-571500" algn="l" rtl="0">
              <a:spcBef>
                <a:spcPts val="2400"/>
              </a:spcBef>
              <a:spcAft>
                <a:spcPts val="0"/>
              </a:spcAft>
              <a:buClr>
                <a:schemeClr val="dk1"/>
              </a:buClr>
              <a:buSzPts val="900"/>
              <a:buChar char="○"/>
              <a:defRPr/>
            </a:lvl8pPr>
            <a:lvl9pPr marL="8229600" lvl="8" indent="-571500" algn="l" rtl="0">
              <a:spcBef>
                <a:spcPts val="2400"/>
              </a:spcBef>
              <a:spcAft>
                <a:spcPts val="2400"/>
              </a:spcAft>
              <a:buClr>
                <a:schemeClr val="dk1"/>
              </a:buClr>
              <a:buSzPts val="900"/>
              <a:buChar char="■"/>
              <a:defRPr/>
            </a:lvl9pPr>
          </a:lstStyle>
          <a:p>
            <a:endParaRPr/>
          </a:p>
        </p:txBody>
      </p:sp>
    </p:spTree>
    <p:extLst>
      <p:ext uri="{BB962C8B-B14F-4D97-AF65-F5344CB8AC3E}">
        <p14:creationId xmlns:p14="http://schemas.microsoft.com/office/powerpoint/2010/main" val="2025621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5369266" cy="2217516"/>
          </a:xfrm>
        </p:spPr>
        <p:txBody>
          <a:bodyPr/>
          <a:lstStyle>
            <a:lvl1pPr>
              <a:lnSpc>
                <a:spcPct val="80000"/>
              </a:lnSpc>
              <a:tabLst>
                <a:tab pos="952373" algn="l"/>
              </a:tabLst>
              <a:defRPr lang="en-US" sz="9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3" y="7392299"/>
            <a:ext cx="12101410" cy="736600"/>
          </a:xfrm>
        </p:spPr>
        <p:txBody>
          <a:bodyPr/>
          <a:lstStyle>
            <a:lvl1pPr>
              <a:defRPr sz="5200" b="0"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4" y="3630827"/>
            <a:ext cx="12101410" cy="3398500"/>
          </a:xfrm>
        </p:spPr>
        <p:txBody>
          <a:bodyPr/>
          <a:lstStyle>
            <a:lvl1pPr>
              <a:lnSpc>
                <a:spcPct val="90000"/>
              </a:lnSpc>
              <a:defRPr sz="5000">
                <a:solidFill>
                  <a:srgbClr val="002859"/>
                </a:solidFill>
              </a:defRPr>
            </a:lvl1pPr>
          </a:lstStyle>
          <a:p>
            <a:pPr lvl="0"/>
            <a:r>
              <a:rPr lang="en-CA"/>
              <a:t>Click to insert event details </a:t>
            </a:r>
            <a:br>
              <a:rPr lang="en-CA"/>
            </a:br>
            <a:r>
              <a:rPr lang="en-CA"/>
              <a:t>Multiple lines</a:t>
            </a:r>
          </a:p>
        </p:txBody>
      </p:sp>
    </p:spTree>
    <p:extLst>
      <p:ext uri="{BB962C8B-B14F-4D97-AF65-F5344CB8AC3E}">
        <p14:creationId xmlns:p14="http://schemas.microsoft.com/office/powerpoint/2010/main" val="3598475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6242026" cy="2217516"/>
          </a:xfrm>
          <a:prstGeom prst="rect">
            <a:avLst/>
          </a:prstGeom>
        </p:spPr>
        <p:txBody>
          <a:bodyPr/>
          <a:lstStyle>
            <a:lvl1pPr>
              <a:lnSpc>
                <a:spcPct val="80000"/>
              </a:lnSpc>
              <a:tabLst>
                <a:tab pos="952373" algn="l"/>
              </a:tabLst>
              <a:defRPr lang="en-US" sz="9000" b="1" baseline="0" dirty="0"/>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3" y="8255898"/>
            <a:ext cx="13600428" cy="736600"/>
          </a:xfrm>
          <a:prstGeom prst="rect">
            <a:avLst/>
          </a:prstGeom>
        </p:spPr>
        <p:txBody>
          <a:bodyPr/>
          <a:lstStyle>
            <a:lvl1pPr>
              <a:defRPr sz="5200" b="0" i="0">
                <a:solidFill>
                  <a:schemeClr val="bg1"/>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3" y="3630827"/>
            <a:ext cx="16242027" cy="3142506"/>
          </a:xfrm>
          <a:prstGeom prst="rect">
            <a:avLst/>
          </a:prstGeom>
        </p:spPr>
        <p:txBody>
          <a:bodyPr/>
          <a:lstStyle>
            <a:lvl1pPr>
              <a:lnSpc>
                <a:spcPct val="90000"/>
              </a:lnSpc>
              <a:defRPr sz="5000"/>
            </a:lvl1pPr>
          </a:lstStyle>
          <a:p>
            <a:pPr lvl="0"/>
            <a:r>
              <a:rPr lang="en-CA"/>
              <a:t>Click to insert event details </a:t>
            </a:r>
            <a:br>
              <a:rPr lang="en-CA"/>
            </a:br>
            <a:r>
              <a:rPr lang="en-CA"/>
              <a:t>Multiple lines</a:t>
            </a:r>
          </a:p>
        </p:txBody>
      </p:sp>
    </p:spTree>
    <p:extLst>
      <p:ext uri="{BB962C8B-B14F-4D97-AF65-F5344CB8AC3E}">
        <p14:creationId xmlns:p14="http://schemas.microsoft.com/office/powerpoint/2010/main" val="3644340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6105086" cy="2217516"/>
          </a:xfrm>
          <a:prstGeom prst="rect">
            <a:avLst/>
          </a:prstGeom>
        </p:spPr>
        <p:txBody>
          <a:bodyPr/>
          <a:lstStyle>
            <a:lvl1pPr>
              <a:lnSpc>
                <a:spcPct val="80000"/>
              </a:lnSpc>
              <a:tabLst>
                <a:tab pos="952373" algn="l"/>
              </a:tabLst>
              <a:defRPr lang="en-US" sz="9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2" y="8255898"/>
            <a:ext cx="16105087" cy="736600"/>
          </a:xfrm>
          <a:prstGeom prst="rect">
            <a:avLst/>
          </a:prstGeom>
        </p:spPr>
        <p:txBody>
          <a:bodyPr/>
          <a:lstStyle>
            <a:lvl1pPr>
              <a:defRPr sz="5200" b="0"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3" y="3630827"/>
            <a:ext cx="16105087" cy="3142506"/>
          </a:xfrm>
          <a:prstGeom prst="rect">
            <a:avLst/>
          </a:prstGeom>
        </p:spPr>
        <p:txBody>
          <a:bodyPr/>
          <a:lstStyle>
            <a:lvl1pPr>
              <a:lnSpc>
                <a:spcPct val="90000"/>
              </a:lnSpc>
              <a:defRPr sz="5000">
                <a:solidFill>
                  <a:srgbClr val="002859"/>
                </a:solidFill>
              </a:defRPr>
            </a:lvl1pPr>
          </a:lstStyle>
          <a:p>
            <a:pPr lvl="0"/>
            <a:r>
              <a:rPr lang="en-CA"/>
              <a:t>Click to insert event details </a:t>
            </a:r>
            <a:br>
              <a:rPr lang="en-CA"/>
            </a:br>
            <a:r>
              <a:rPr lang="en-CA"/>
              <a:t>Multiple lines</a:t>
            </a:r>
          </a:p>
        </p:txBody>
      </p:sp>
    </p:spTree>
    <p:extLst>
      <p:ext uri="{BB962C8B-B14F-4D97-AF65-F5344CB8AC3E}">
        <p14:creationId xmlns:p14="http://schemas.microsoft.com/office/powerpoint/2010/main" val="524215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HOTO Whit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F9487BD-4681-FF4D-9C3D-792E3186BC22}"/>
              </a:ext>
            </a:extLst>
          </p:cNvPr>
          <p:cNvSpPr>
            <a:spLocks noGrp="1"/>
          </p:cNvSpPr>
          <p:nvPr>
            <p:ph type="pic" sz="quarter" idx="11"/>
          </p:nvPr>
        </p:nvSpPr>
        <p:spPr>
          <a:xfrm>
            <a:off x="0" y="0"/>
            <a:ext cx="18288000" cy="94488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59E11DC6-FE20-5A45-A634-BAFC29E9938D}"/>
              </a:ext>
            </a:extLst>
          </p:cNvPr>
          <p:cNvSpPr>
            <a:spLocks noGrp="1"/>
          </p:cNvSpPr>
          <p:nvPr>
            <p:ph type="body" sz="quarter" idx="10" hasCustomPrompt="1"/>
          </p:nvPr>
        </p:nvSpPr>
        <p:spPr>
          <a:xfrm>
            <a:off x="10574215" y="6529754"/>
            <a:ext cx="6620078" cy="1980585"/>
          </a:xfrm>
          <a:prstGeom prst="rect">
            <a:avLst/>
          </a:prstGeom>
        </p:spPr>
        <p:txBody>
          <a:bodyPr/>
          <a:lstStyle>
            <a:lvl1pPr>
              <a:lnSpc>
                <a:spcPct val="90000"/>
              </a:lnSpc>
              <a:defRPr sz="4800" b="1">
                <a:solidFill>
                  <a:schemeClr val="bg1"/>
                </a:solidFill>
              </a:defRPr>
            </a:lvl1pPr>
          </a:lstStyle>
          <a:p>
            <a:pPr lvl="0"/>
            <a:r>
              <a:rPr lang="en-CA"/>
              <a:t>Click to insert event details Multiple lines </a:t>
            </a:r>
          </a:p>
        </p:txBody>
      </p:sp>
    </p:spTree>
    <p:extLst>
      <p:ext uri="{BB962C8B-B14F-4D97-AF65-F5344CB8AC3E}">
        <p14:creationId xmlns:p14="http://schemas.microsoft.com/office/powerpoint/2010/main" val="17662167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HOTO Blu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F9487BD-4681-FF4D-9C3D-792E3186BC22}"/>
              </a:ext>
            </a:extLst>
          </p:cNvPr>
          <p:cNvSpPr>
            <a:spLocks noGrp="1"/>
          </p:cNvSpPr>
          <p:nvPr>
            <p:ph type="pic" sz="quarter" idx="11"/>
          </p:nvPr>
        </p:nvSpPr>
        <p:spPr>
          <a:xfrm>
            <a:off x="0" y="0"/>
            <a:ext cx="18288000" cy="94488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59E11DC6-FE20-5A45-A634-BAFC29E9938D}"/>
              </a:ext>
            </a:extLst>
          </p:cNvPr>
          <p:cNvSpPr>
            <a:spLocks noGrp="1"/>
          </p:cNvSpPr>
          <p:nvPr>
            <p:ph type="body" sz="quarter" idx="10" hasCustomPrompt="1"/>
          </p:nvPr>
        </p:nvSpPr>
        <p:spPr>
          <a:xfrm>
            <a:off x="10574215" y="6529754"/>
            <a:ext cx="6620078" cy="1980585"/>
          </a:xfrm>
          <a:prstGeom prst="rect">
            <a:avLst/>
          </a:prstGeom>
        </p:spPr>
        <p:txBody>
          <a:bodyPr/>
          <a:lstStyle>
            <a:lvl1pPr>
              <a:lnSpc>
                <a:spcPct val="90000"/>
              </a:lnSpc>
              <a:defRPr sz="4800" b="1">
                <a:solidFill>
                  <a:srgbClr val="002859"/>
                </a:solidFill>
              </a:defRPr>
            </a:lvl1pPr>
          </a:lstStyle>
          <a:p>
            <a:pPr lvl="0"/>
            <a:r>
              <a:rPr lang="en-CA"/>
              <a:t>Click to insert event details Multiple lines </a:t>
            </a:r>
          </a:p>
        </p:txBody>
      </p:sp>
    </p:spTree>
    <p:extLst>
      <p:ext uri="{BB962C8B-B14F-4D97-AF65-F5344CB8AC3E}">
        <p14:creationId xmlns:p14="http://schemas.microsoft.com/office/powerpoint/2010/main" val="1051127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135005"/>
            <a:ext cx="13202219" cy="2217516"/>
          </a:xfrm>
          <a:prstGeom prst="rect">
            <a:avLst/>
          </a:prstGeom>
        </p:spPr>
        <p:txBody>
          <a:bodyPr/>
          <a:lstStyle>
            <a:lvl1pPr>
              <a:lnSpc>
                <a:spcPct val="80000"/>
              </a:lnSpc>
              <a:tabLst>
                <a:tab pos="952373" algn="l"/>
              </a:tabLst>
              <a:defRPr lang="en-US" sz="9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3" y="8255898"/>
            <a:ext cx="13202220" cy="736600"/>
          </a:xfrm>
          <a:prstGeom prst="rect">
            <a:avLst/>
          </a:prstGeom>
        </p:spPr>
        <p:txBody>
          <a:bodyPr/>
          <a:lstStyle>
            <a:lvl1pPr>
              <a:defRPr sz="5200" b="0"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4" y="3715492"/>
            <a:ext cx="13202220" cy="3142506"/>
          </a:xfrm>
          <a:prstGeom prst="rect">
            <a:avLst/>
          </a:prstGeom>
        </p:spPr>
        <p:txBody>
          <a:bodyPr/>
          <a:lstStyle>
            <a:lvl1pPr>
              <a:lnSpc>
                <a:spcPct val="90000"/>
              </a:lnSpc>
              <a:defRPr sz="5000">
                <a:solidFill>
                  <a:srgbClr val="002859"/>
                </a:solidFill>
              </a:defRPr>
            </a:lvl1pPr>
          </a:lstStyle>
          <a:p>
            <a:pPr lvl="0"/>
            <a:r>
              <a:rPr lang="en-CA"/>
              <a:t>Click to insert event details </a:t>
            </a:r>
            <a:br>
              <a:rPr lang="en-CA"/>
            </a:br>
            <a:r>
              <a:rPr lang="en-CA"/>
              <a:t>Multiple lines</a:t>
            </a:r>
          </a:p>
        </p:txBody>
      </p:sp>
    </p:spTree>
    <p:extLst>
      <p:ext uri="{BB962C8B-B14F-4D97-AF65-F5344CB8AC3E}">
        <p14:creationId xmlns:p14="http://schemas.microsoft.com/office/powerpoint/2010/main" val="1690668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HOTO Blu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7BB098F8-FB33-8F41-895C-E6BF4D638F26}"/>
              </a:ext>
            </a:extLst>
          </p:cNvPr>
          <p:cNvSpPr>
            <a:spLocks noGrp="1"/>
          </p:cNvSpPr>
          <p:nvPr>
            <p:ph type="pic" sz="quarter" idx="11"/>
          </p:nvPr>
        </p:nvSpPr>
        <p:spPr>
          <a:xfrm>
            <a:off x="0" y="0"/>
            <a:ext cx="13950462" cy="102870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D53E3AA4-970A-DE4B-92EA-04481A3DD122}"/>
              </a:ext>
            </a:extLst>
          </p:cNvPr>
          <p:cNvSpPr>
            <a:spLocks noGrp="1"/>
          </p:cNvSpPr>
          <p:nvPr>
            <p:ph type="body" sz="quarter" idx="10" hasCustomPrompt="1"/>
          </p:nvPr>
        </p:nvSpPr>
        <p:spPr>
          <a:xfrm>
            <a:off x="1137138" y="7455877"/>
            <a:ext cx="6620078" cy="1980585"/>
          </a:xfrm>
          <a:prstGeom prst="rect">
            <a:avLst/>
          </a:prstGeom>
        </p:spPr>
        <p:txBody>
          <a:bodyPr/>
          <a:lstStyle>
            <a:lvl1pPr>
              <a:lnSpc>
                <a:spcPct val="90000"/>
              </a:lnSpc>
              <a:defRPr sz="4800" b="1">
                <a:solidFill>
                  <a:srgbClr val="002859"/>
                </a:solidFill>
              </a:defRPr>
            </a:lvl1pPr>
          </a:lstStyle>
          <a:p>
            <a:pPr lvl="0"/>
            <a:r>
              <a:rPr lang="en-CA"/>
              <a:t>Click to insert event details Multiple lines </a:t>
            </a:r>
          </a:p>
        </p:txBody>
      </p:sp>
    </p:spTree>
    <p:extLst>
      <p:ext uri="{BB962C8B-B14F-4D97-AF65-F5344CB8AC3E}">
        <p14:creationId xmlns:p14="http://schemas.microsoft.com/office/powerpoint/2010/main" val="3156355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PHOTO Whit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7BB098F8-FB33-8F41-895C-E6BF4D638F26}"/>
              </a:ext>
            </a:extLst>
          </p:cNvPr>
          <p:cNvSpPr>
            <a:spLocks noGrp="1"/>
          </p:cNvSpPr>
          <p:nvPr>
            <p:ph type="pic" sz="quarter" idx="11"/>
          </p:nvPr>
        </p:nvSpPr>
        <p:spPr>
          <a:xfrm>
            <a:off x="0" y="0"/>
            <a:ext cx="13950462" cy="102870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D53E3AA4-970A-DE4B-92EA-04481A3DD122}"/>
              </a:ext>
            </a:extLst>
          </p:cNvPr>
          <p:cNvSpPr>
            <a:spLocks noGrp="1"/>
          </p:cNvSpPr>
          <p:nvPr>
            <p:ph type="body" sz="quarter" idx="10" hasCustomPrompt="1"/>
          </p:nvPr>
        </p:nvSpPr>
        <p:spPr>
          <a:xfrm>
            <a:off x="1137138" y="7455877"/>
            <a:ext cx="6620078" cy="1980585"/>
          </a:xfrm>
          <a:prstGeom prst="rect">
            <a:avLst/>
          </a:prstGeom>
        </p:spPr>
        <p:txBody>
          <a:bodyPr/>
          <a:lstStyle>
            <a:lvl1pPr>
              <a:lnSpc>
                <a:spcPct val="90000"/>
              </a:lnSpc>
              <a:defRPr sz="4800" b="1">
                <a:solidFill>
                  <a:schemeClr val="bg1"/>
                </a:solidFill>
              </a:defRPr>
            </a:lvl1pPr>
          </a:lstStyle>
          <a:p>
            <a:pPr lvl="0"/>
            <a:r>
              <a:rPr lang="en-CA"/>
              <a:t>Click to insert event details Multiple lines </a:t>
            </a:r>
          </a:p>
        </p:txBody>
      </p:sp>
    </p:spTree>
    <p:extLst>
      <p:ext uri="{BB962C8B-B14F-4D97-AF65-F5344CB8AC3E}">
        <p14:creationId xmlns:p14="http://schemas.microsoft.com/office/powerpoint/2010/main" val="145399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103370" y="1050339"/>
            <a:ext cx="6985416" cy="2862093"/>
          </a:xfrm>
          <a:prstGeom prst="rect">
            <a:avLst/>
          </a:prstGeo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103369"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103370"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0" y="0"/>
            <a:ext cx="9144000" cy="5126636"/>
          </a:xfrm>
          <a:noFill/>
          <a:ln>
            <a:noFill/>
          </a:ln>
        </p:spPr>
        <p:txBody>
          <a:bodyPr/>
          <a:lstStyle/>
          <a:p>
            <a:endParaRPr lang="en-US" dirty="0"/>
          </a:p>
        </p:txBody>
      </p:sp>
      <p:sp>
        <p:nvSpPr>
          <p:cNvPr id="6" name="Picture Placeholder 2">
            <a:extLst>
              <a:ext uri="{FF2B5EF4-FFF2-40B4-BE49-F238E27FC236}">
                <a16:creationId xmlns:a16="http://schemas.microsoft.com/office/drawing/2014/main" id="{81E9894D-1D77-D749-85BC-9D8F8E118648}"/>
              </a:ext>
            </a:extLst>
          </p:cNvPr>
          <p:cNvSpPr>
            <a:spLocks noGrp="1"/>
          </p:cNvSpPr>
          <p:nvPr>
            <p:ph type="pic" sz="quarter" idx="16" hasCustomPrompt="1"/>
          </p:nvPr>
        </p:nvSpPr>
        <p:spPr>
          <a:xfrm>
            <a:off x="0" y="5126636"/>
            <a:ext cx="9144000" cy="5160364"/>
          </a:xfrm>
          <a:noFill/>
          <a:ln>
            <a:noFill/>
          </a:ln>
        </p:spPr>
        <p:txBody>
          <a:bodyPr/>
          <a:lstStyle/>
          <a:p>
            <a:r>
              <a:rPr lang="en-US" dirty="0"/>
              <a:t>       </a:t>
            </a:r>
          </a:p>
        </p:txBody>
      </p:sp>
    </p:spTree>
    <p:extLst>
      <p:ext uri="{BB962C8B-B14F-4D97-AF65-F5344CB8AC3E}">
        <p14:creationId xmlns:p14="http://schemas.microsoft.com/office/powerpoint/2010/main" val="426399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103370" y="1050339"/>
            <a:ext cx="6985416" cy="2862093"/>
          </a:xfrm>
          <a:prstGeom prst="rect">
            <a:avLst/>
          </a:prstGeo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103369"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103370"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14" name="Picture Placeholder 2">
            <a:extLst>
              <a:ext uri="{FF2B5EF4-FFF2-40B4-BE49-F238E27FC236}">
                <a16:creationId xmlns:a16="http://schemas.microsoft.com/office/drawing/2014/main" id="{D1A54F08-36BD-B64B-B64A-28C3A2DF0FF9}"/>
              </a:ext>
            </a:extLst>
          </p:cNvPr>
          <p:cNvSpPr>
            <a:spLocks noGrp="1"/>
          </p:cNvSpPr>
          <p:nvPr>
            <p:ph type="pic" sz="quarter" idx="18"/>
          </p:nvPr>
        </p:nvSpPr>
        <p:spPr>
          <a:xfrm>
            <a:off x="0" y="0"/>
            <a:ext cx="4568400" cy="5144400"/>
          </a:xfrm>
          <a:noFill/>
          <a:ln>
            <a:noFill/>
          </a:ln>
        </p:spPr>
        <p:txBody>
          <a:bodyPr/>
          <a:lstStyle/>
          <a:p>
            <a:endParaRPr lang="en-US" dirty="0"/>
          </a:p>
        </p:txBody>
      </p:sp>
      <p:sp>
        <p:nvSpPr>
          <p:cNvPr id="15" name="Picture Placeholder 2">
            <a:extLst>
              <a:ext uri="{FF2B5EF4-FFF2-40B4-BE49-F238E27FC236}">
                <a16:creationId xmlns:a16="http://schemas.microsoft.com/office/drawing/2014/main" id="{CAD4A5E5-3E7C-F740-85A5-F41DC61FF75B}"/>
              </a:ext>
            </a:extLst>
          </p:cNvPr>
          <p:cNvSpPr>
            <a:spLocks noGrp="1"/>
          </p:cNvSpPr>
          <p:nvPr>
            <p:ph type="pic" sz="quarter" idx="19"/>
          </p:nvPr>
        </p:nvSpPr>
        <p:spPr>
          <a:xfrm>
            <a:off x="0" y="5142600"/>
            <a:ext cx="4568400" cy="5144400"/>
          </a:xfrm>
          <a:noFill/>
          <a:ln>
            <a:noFill/>
          </a:ln>
        </p:spPr>
        <p:txBody>
          <a:bodyPr/>
          <a:lstStyle/>
          <a:p>
            <a:endParaRPr lang="en-US" dirty="0"/>
          </a:p>
        </p:txBody>
      </p:sp>
      <p:sp>
        <p:nvSpPr>
          <p:cNvPr id="16" name="Picture Placeholder 2">
            <a:extLst>
              <a:ext uri="{FF2B5EF4-FFF2-40B4-BE49-F238E27FC236}">
                <a16:creationId xmlns:a16="http://schemas.microsoft.com/office/drawing/2014/main" id="{CC2BAEF3-B0C2-5944-A8CA-447288473574}"/>
              </a:ext>
            </a:extLst>
          </p:cNvPr>
          <p:cNvSpPr>
            <a:spLocks noGrp="1"/>
          </p:cNvSpPr>
          <p:nvPr>
            <p:ph type="pic" sz="quarter" idx="20"/>
          </p:nvPr>
        </p:nvSpPr>
        <p:spPr>
          <a:xfrm>
            <a:off x="4581427" y="0"/>
            <a:ext cx="4568400" cy="5144400"/>
          </a:xfrm>
          <a:noFill/>
          <a:ln>
            <a:noFill/>
          </a:ln>
        </p:spPr>
        <p:txBody>
          <a:bodyPr/>
          <a:lstStyle/>
          <a:p>
            <a:endParaRPr lang="en-US" dirty="0"/>
          </a:p>
        </p:txBody>
      </p:sp>
      <p:sp>
        <p:nvSpPr>
          <p:cNvPr id="17" name="Picture Placeholder 2">
            <a:extLst>
              <a:ext uri="{FF2B5EF4-FFF2-40B4-BE49-F238E27FC236}">
                <a16:creationId xmlns:a16="http://schemas.microsoft.com/office/drawing/2014/main" id="{638E97B4-F798-D046-AECC-EF1BA7A1E1C0}"/>
              </a:ext>
            </a:extLst>
          </p:cNvPr>
          <p:cNvSpPr>
            <a:spLocks noGrp="1"/>
          </p:cNvSpPr>
          <p:nvPr>
            <p:ph type="pic" sz="quarter" idx="21"/>
          </p:nvPr>
        </p:nvSpPr>
        <p:spPr>
          <a:xfrm>
            <a:off x="4581427" y="5142600"/>
            <a:ext cx="4568400" cy="5144400"/>
          </a:xfrm>
          <a:noFill/>
          <a:ln>
            <a:noFill/>
          </a:ln>
        </p:spPr>
        <p:txBody>
          <a:bodyPr/>
          <a:lstStyle/>
          <a:p>
            <a:endParaRPr lang="en-US" dirty="0"/>
          </a:p>
        </p:txBody>
      </p:sp>
    </p:spTree>
    <p:extLst>
      <p:ext uri="{BB962C8B-B14F-4D97-AF65-F5344CB8AC3E}">
        <p14:creationId xmlns:p14="http://schemas.microsoft.com/office/powerpoint/2010/main" val="422861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87651" y="1050339"/>
            <a:ext cx="6985416" cy="2862093"/>
          </a:xfr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987650"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87651"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9144000" y="0"/>
            <a:ext cx="9144000" cy="10287000"/>
          </a:xfrm>
          <a:noFill/>
          <a:ln>
            <a:noFill/>
          </a:ln>
        </p:spPr>
        <p:txBody>
          <a:bodyPr/>
          <a:lstStyle/>
          <a:p>
            <a:endParaRPr lang="en-US" dirty="0"/>
          </a:p>
        </p:txBody>
      </p:sp>
    </p:spTree>
    <p:extLst>
      <p:ext uri="{BB962C8B-B14F-4D97-AF65-F5344CB8AC3E}">
        <p14:creationId xmlns:p14="http://schemas.microsoft.com/office/powerpoint/2010/main" val="3258186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97077" y="1050339"/>
            <a:ext cx="6985416" cy="2862093"/>
          </a:xfr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997076"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97077"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9144000" y="0"/>
            <a:ext cx="9144000" cy="5126636"/>
          </a:xfrm>
          <a:noFill/>
          <a:ln>
            <a:noFill/>
          </a:ln>
        </p:spPr>
        <p:txBody>
          <a:bodyPr/>
          <a:lstStyle/>
          <a:p>
            <a:endParaRPr lang="en-US" dirty="0"/>
          </a:p>
        </p:txBody>
      </p:sp>
      <p:sp>
        <p:nvSpPr>
          <p:cNvPr id="6" name="Picture Placeholder 2">
            <a:extLst>
              <a:ext uri="{FF2B5EF4-FFF2-40B4-BE49-F238E27FC236}">
                <a16:creationId xmlns:a16="http://schemas.microsoft.com/office/drawing/2014/main" id="{81E9894D-1D77-D749-85BC-9D8F8E118648}"/>
              </a:ext>
            </a:extLst>
          </p:cNvPr>
          <p:cNvSpPr>
            <a:spLocks noGrp="1"/>
          </p:cNvSpPr>
          <p:nvPr>
            <p:ph type="pic" sz="quarter" idx="16" hasCustomPrompt="1"/>
          </p:nvPr>
        </p:nvSpPr>
        <p:spPr>
          <a:xfrm>
            <a:off x="9144000" y="5126636"/>
            <a:ext cx="9144000" cy="5160364"/>
          </a:xfrm>
          <a:noFill/>
          <a:ln>
            <a:noFill/>
          </a:ln>
        </p:spPr>
        <p:txBody>
          <a:bodyPr/>
          <a:lstStyle/>
          <a:p>
            <a:r>
              <a:rPr lang="en-US" dirty="0"/>
              <a:t>       </a:t>
            </a:r>
          </a:p>
        </p:txBody>
      </p:sp>
    </p:spTree>
    <p:extLst>
      <p:ext uri="{BB962C8B-B14F-4D97-AF65-F5344CB8AC3E}">
        <p14:creationId xmlns:p14="http://schemas.microsoft.com/office/powerpoint/2010/main" val="3436264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87651" y="1050339"/>
            <a:ext cx="6985416" cy="2862093"/>
          </a:xfr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987650"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87651"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11" name="Picture Placeholder 2">
            <a:extLst>
              <a:ext uri="{FF2B5EF4-FFF2-40B4-BE49-F238E27FC236}">
                <a16:creationId xmlns:a16="http://schemas.microsoft.com/office/drawing/2014/main" id="{49B36049-5C8B-FB40-8164-B5FE17ADAF05}"/>
              </a:ext>
            </a:extLst>
          </p:cNvPr>
          <p:cNvSpPr>
            <a:spLocks noGrp="1"/>
          </p:cNvSpPr>
          <p:nvPr>
            <p:ph type="pic" sz="quarter" idx="18"/>
          </p:nvPr>
        </p:nvSpPr>
        <p:spPr>
          <a:xfrm>
            <a:off x="9138173" y="0"/>
            <a:ext cx="4568400" cy="5144400"/>
          </a:xfrm>
          <a:noFill/>
          <a:ln>
            <a:noFill/>
          </a:ln>
        </p:spPr>
        <p:txBody>
          <a:bodyPr/>
          <a:lstStyle/>
          <a:p>
            <a:endParaRPr lang="en-US" dirty="0"/>
          </a:p>
        </p:txBody>
      </p:sp>
      <p:sp>
        <p:nvSpPr>
          <p:cNvPr id="15" name="Picture Placeholder 2">
            <a:extLst>
              <a:ext uri="{FF2B5EF4-FFF2-40B4-BE49-F238E27FC236}">
                <a16:creationId xmlns:a16="http://schemas.microsoft.com/office/drawing/2014/main" id="{01A9FAA1-643C-A44D-B129-34D5B8731CF5}"/>
              </a:ext>
            </a:extLst>
          </p:cNvPr>
          <p:cNvSpPr>
            <a:spLocks noGrp="1"/>
          </p:cNvSpPr>
          <p:nvPr>
            <p:ph type="pic" sz="quarter" idx="19"/>
          </p:nvPr>
        </p:nvSpPr>
        <p:spPr>
          <a:xfrm>
            <a:off x="9138173" y="5142600"/>
            <a:ext cx="4568400" cy="5144400"/>
          </a:xfrm>
          <a:noFill/>
          <a:ln>
            <a:noFill/>
          </a:ln>
        </p:spPr>
        <p:txBody>
          <a:bodyPr/>
          <a:lstStyle/>
          <a:p>
            <a:endParaRPr lang="en-US" dirty="0"/>
          </a:p>
        </p:txBody>
      </p:sp>
      <p:sp>
        <p:nvSpPr>
          <p:cNvPr id="16" name="Picture Placeholder 2">
            <a:extLst>
              <a:ext uri="{FF2B5EF4-FFF2-40B4-BE49-F238E27FC236}">
                <a16:creationId xmlns:a16="http://schemas.microsoft.com/office/drawing/2014/main" id="{43BA0F01-30A1-9E45-8D46-653CBC2D9D12}"/>
              </a:ext>
            </a:extLst>
          </p:cNvPr>
          <p:cNvSpPr>
            <a:spLocks noGrp="1"/>
          </p:cNvSpPr>
          <p:nvPr>
            <p:ph type="pic" sz="quarter" idx="20"/>
          </p:nvPr>
        </p:nvSpPr>
        <p:spPr>
          <a:xfrm>
            <a:off x="13719600" y="0"/>
            <a:ext cx="4568400" cy="5144400"/>
          </a:xfrm>
          <a:noFill/>
          <a:ln>
            <a:noFill/>
          </a:ln>
        </p:spPr>
        <p:txBody>
          <a:bodyPr/>
          <a:lstStyle/>
          <a:p>
            <a:endParaRPr lang="en-US" dirty="0"/>
          </a:p>
        </p:txBody>
      </p:sp>
      <p:sp>
        <p:nvSpPr>
          <p:cNvPr id="17" name="Picture Placeholder 2">
            <a:extLst>
              <a:ext uri="{FF2B5EF4-FFF2-40B4-BE49-F238E27FC236}">
                <a16:creationId xmlns:a16="http://schemas.microsoft.com/office/drawing/2014/main" id="{991E4AAE-E005-9747-A3AA-9F028FFABB8A}"/>
              </a:ext>
            </a:extLst>
          </p:cNvPr>
          <p:cNvSpPr>
            <a:spLocks noGrp="1"/>
          </p:cNvSpPr>
          <p:nvPr>
            <p:ph type="pic" sz="quarter" idx="21"/>
          </p:nvPr>
        </p:nvSpPr>
        <p:spPr>
          <a:xfrm>
            <a:off x="13719600" y="5142600"/>
            <a:ext cx="4568400" cy="5144400"/>
          </a:xfrm>
          <a:noFill/>
          <a:ln>
            <a:noFill/>
          </a:ln>
        </p:spPr>
        <p:txBody>
          <a:bodyPr/>
          <a:lstStyle/>
          <a:p>
            <a:endParaRPr lang="en-US" dirty="0"/>
          </a:p>
        </p:txBody>
      </p:sp>
    </p:spTree>
    <p:extLst>
      <p:ext uri="{BB962C8B-B14F-4D97-AF65-F5344CB8AC3E}">
        <p14:creationId xmlns:p14="http://schemas.microsoft.com/office/powerpoint/2010/main" val="3981906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14400" y="1050339"/>
            <a:ext cx="4751882" cy="2862093"/>
          </a:xfrm>
        </p:spPr>
        <p:txBody>
          <a:bodyPr/>
          <a:lstStyle>
            <a:lvl1pPr>
              <a:lnSpc>
                <a:spcPct val="80000"/>
              </a:lnSpc>
              <a:tabLst>
                <a:tab pos="952373" algn="l"/>
              </a:tabLst>
              <a:defRPr lang="en-US" sz="6400" b="1" baseline="0" dirty="0">
                <a:solidFill>
                  <a:srgbClr val="002859"/>
                </a:solidFill>
              </a:defRPr>
            </a:lvl1pPr>
          </a:lstStyle>
          <a:p>
            <a:r>
              <a:rPr lang="en-CA"/>
              <a:t>Click to edit </a:t>
            </a:r>
            <a:br>
              <a:rPr lang="en-CA"/>
            </a:br>
            <a:r>
              <a:rPr lang="en-CA"/>
              <a:t>Master title style</a:t>
            </a:r>
            <a:endParaRPr lang="en-US"/>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14400" y="4242216"/>
            <a:ext cx="4751882" cy="3972394"/>
          </a:xfrm>
        </p:spPr>
        <p:txBody>
          <a:bodyPr/>
          <a:lstStyle>
            <a:lvl1pPr>
              <a:lnSpc>
                <a:spcPct val="90000"/>
              </a:lnSpc>
              <a:defRPr sz="4200">
                <a:solidFill>
                  <a:srgbClr val="002859"/>
                </a:solidFill>
              </a:defRPr>
            </a:lvl1pPr>
          </a:lstStyle>
          <a:p>
            <a:pPr lvl="0"/>
            <a:r>
              <a:rPr lang="en-CA"/>
              <a:t>Click to insert event details 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6100994" y="0"/>
            <a:ext cx="12187005" cy="10287000"/>
          </a:xfrm>
          <a:noFill/>
          <a:ln>
            <a:noFill/>
          </a:ln>
        </p:spPr>
        <p:txBody>
          <a:bodyPr/>
          <a:lstStyle/>
          <a:p>
            <a:endParaRPr lang="en-US" dirty="0"/>
          </a:p>
        </p:txBody>
      </p:sp>
    </p:spTree>
    <p:extLst>
      <p:ext uri="{BB962C8B-B14F-4D97-AF65-F5344CB8AC3E}">
        <p14:creationId xmlns:p14="http://schemas.microsoft.com/office/powerpoint/2010/main" val="81303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5369266" cy="2217516"/>
          </a:xfrm>
        </p:spPr>
        <p:txBody>
          <a:bodyPr/>
          <a:lstStyle>
            <a:lvl1pPr>
              <a:lnSpc>
                <a:spcPct val="80000"/>
              </a:lnSpc>
              <a:tabLst>
                <a:tab pos="952373" algn="l"/>
              </a:tabLst>
              <a:defRPr lang="en-US" sz="9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2" y="7392299"/>
            <a:ext cx="15369267" cy="736600"/>
          </a:xfrm>
        </p:spPr>
        <p:txBody>
          <a:bodyPr/>
          <a:lstStyle>
            <a:lvl1pPr>
              <a:defRPr sz="5200" b="0"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3" y="3630827"/>
            <a:ext cx="15369267" cy="3398500"/>
          </a:xfrm>
        </p:spPr>
        <p:txBody>
          <a:bodyPr/>
          <a:lstStyle>
            <a:lvl1pPr>
              <a:lnSpc>
                <a:spcPct val="90000"/>
              </a:lnSpc>
              <a:defRPr sz="5000">
                <a:solidFill>
                  <a:srgbClr val="002859"/>
                </a:solidFill>
              </a:defRPr>
            </a:lvl1pPr>
          </a:lstStyle>
          <a:p>
            <a:pPr lvl="0"/>
            <a:r>
              <a:rPr lang="en-CA"/>
              <a:t>Click to insert event details </a:t>
            </a:r>
            <a:br>
              <a:rPr lang="en-CA"/>
            </a:br>
            <a:r>
              <a:rPr lang="en-CA"/>
              <a:t>Multiple lines</a:t>
            </a:r>
          </a:p>
        </p:txBody>
      </p:sp>
    </p:spTree>
    <p:extLst>
      <p:ext uri="{BB962C8B-B14F-4D97-AF65-F5344CB8AC3E}">
        <p14:creationId xmlns:p14="http://schemas.microsoft.com/office/powerpoint/2010/main" val="2741780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PHOTO Blu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D882D5C-8B35-7349-A93B-9E48ABE3CC60}"/>
              </a:ext>
            </a:extLst>
          </p:cNvPr>
          <p:cNvSpPr>
            <a:spLocks noGrp="1"/>
          </p:cNvSpPr>
          <p:nvPr>
            <p:ph type="pic" sz="quarter" idx="11"/>
          </p:nvPr>
        </p:nvSpPr>
        <p:spPr>
          <a:xfrm>
            <a:off x="0" y="0"/>
            <a:ext cx="17326708" cy="102870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CFC1EF70-4450-0144-922A-9B5D08AF0B06}"/>
              </a:ext>
            </a:extLst>
          </p:cNvPr>
          <p:cNvSpPr>
            <a:spLocks noGrp="1"/>
          </p:cNvSpPr>
          <p:nvPr>
            <p:ph type="body" sz="quarter" idx="10" hasCustomPrompt="1"/>
          </p:nvPr>
        </p:nvSpPr>
        <p:spPr>
          <a:xfrm>
            <a:off x="7842739" y="7268307"/>
            <a:ext cx="8577831" cy="1980585"/>
          </a:xfrm>
          <a:prstGeom prst="rect">
            <a:avLst/>
          </a:prstGeom>
        </p:spPr>
        <p:txBody>
          <a:bodyPr/>
          <a:lstStyle>
            <a:lvl1pPr>
              <a:lnSpc>
                <a:spcPct val="90000"/>
              </a:lnSpc>
              <a:defRPr sz="4800" b="1">
                <a:solidFill>
                  <a:srgbClr val="002859"/>
                </a:solidFill>
              </a:defRPr>
            </a:lvl1pPr>
          </a:lstStyle>
          <a:p>
            <a:pPr lvl="0"/>
            <a:r>
              <a:rPr lang="en-CA"/>
              <a:t>Click to insert event details Multiple lines</a:t>
            </a:r>
          </a:p>
        </p:txBody>
      </p:sp>
    </p:spTree>
    <p:extLst>
      <p:ext uri="{BB962C8B-B14F-4D97-AF65-F5344CB8AC3E}">
        <p14:creationId xmlns:p14="http://schemas.microsoft.com/office/powerpoint/2010/main" val="2342236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a:t>Click to insert event details </a:t>
            </a:r>
            <a:br>
              <a:rPr lang="en-CA"/>
            </a:br>
            <a:r>
              <a:rPr lang="en-CA"/>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162733620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a:t>Click to edit </a:t>
            </a:r>
            <a:br>
              <a:rPr lang="en-CA"/>
            </a:br>
            <a:r>
              <a:rPr lang="en-CA"/>
              <a:t>Master title style</a:t>
            </a:r>
            <a:endParaRPr lang="en-US"/>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a:t>Click to insert event details </a:t>
            </a:r>
            <a:br>
              <a:rPr lang="en-CA"/>
            </a:br>
            <a:r>
              <a:rPr lang="en-CA"/>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272615233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a:t>Click to edit </a:t>
            </a:r>
            <a:br>
              <a:rPr lang="en-CA"/>
            </a:br>
            <a:r>
              <a:rPr lang="en-CA"/>
              <a:t>Master title style</a:t>
            </a:r>
            <a:endParaRPr lang="en-US"/>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a:t>Click to insert event details </a:t>
            </a:r>
            <a:br>
              <a:rPr lang="en-CA"/>
            </a:br>
            <a:r>
              <a:rPr lang="en-CA"/>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574987173"/>
      </p:ext>
    </p:extLst>
  </p:cSld>
  <p:clrMap bg1="lt1" tx1="dk1" bg2="lt2" tx2="dk2" accent1="accent1" accent2="accent2" accent3="accent3" accent4="accent4" accent5="accent5" accent6="accent6" hlink="hlink" folHlink="folHlink"/>
  <p:sldLayoutIdLst>
    <p:sldLayoutId id="2147483711" r:id="rId1"/>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a:t>Click to edit </a:t>
            </a:r>
            <a:br>
              <a:rPr lang="en-CA"/>
            </a:br>
            <a:r>
              <a:rPr lang="en-CA"/>
              <a:t>Master title style</a:t>
            </a:r>
            <a:endParaRPr lang="en-US"/>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a:t>Click to insert event details </a:t>
            </a:r>
            <a:br>
              <a:rPr lang="en-CA"/>
            </a:br>
            <a:r>
              <a:rPr lang="en-CA"/>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6"/>
          <a:stretch>
            <a:fillRect/>
          </a:stretch>
        </p:blipFill>
        <p:spPr>
          <a:xfrm>
            <a:off x="0" y="0"/>
            <a:ext cx="18288000" cy="10287000"/>
          </a:xfrm>
          <a:prstGeom prst="rect">
            <a:avLst/>
          </a:prstGeom>
        </p:spPr>
      </p:pic>
    </p:spTree>
    <p:extLst>
      <p:ext uri="{BB962C8B-B14F-4D97-AF65-F5344CB8AC3E}">
        <p14:creationId xmlns:p14="http://schemas.microsoft.com/office/powerpoint/2010/main" val="977421341"/>
      </p:ext>
    </p:extLst>
  </p:cSld>
  <p:clrMap bg1="lt1" tx1="dk1" bg2="lt2" tx2="dk2" accent1="accent1" accent2="accent2" accent3="accent3" accent4="accent4" accent5="accent5" accent6="accent6" hlink="hlink" folHlink="folHlink"/>
  <p:sldLayoutIdLst>
    <p:sldLayoutId id="2147483715" r:id="rId1"/>
    <p:sldLayoutId id="2147483738" r:id="rId2"/>
    <p:sldLayoutId id="2147483739" r:id="rId3"/>
    <p:sldLayoutId id="2147483744" r:id="rId4"/>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a:t>Click to edit </a:t>
            </a:r>
            <a:br>
              <a:rPr lang="en-CA"/>
            </a:br>
            <a:r>
              <a:rPr lang="en-CA"/>
              <a:t>Master title style</a:t>
            </a:r>
            <a:endParaRPr lang="en-US"/>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a:t>Click to insert event details </a:t>
            </a:r>
            <a:br>
              <a:rPr lang="en-CA"/>
            </a:br>
            <a:r>
              <a:rPr lang="en-CA"/>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035568110"/>
      </p:ext>
    </p:extLst>
  </p:cSld>
  <p:clrMap bg1="lt1" tx1="dk1" bg2="lt2" tx2="dk2" accent1="accent1" accent2="accent2" accent3="accent3" accent4="accent4" accent5="accent5" accent6="accent6" hlink="hlink" folHlink="folHlink"/>
  <p:sldLayoutIdLst>
    <p:sldLayoutId id="2147483713" r:id="rId1"/>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494427082"/>
      </p:ext>
    </p:extLst>
  </p:cSld>
  <p:clrMap bg1="lt1" tx1="dk1" bg2="lt2" tx2="dk2" accent1="accent1" accent2="accent2" accent3="accent3" accent4="accent4" accent5="accent5" accent6="accent6" hlink="hlink" folHlink="folHlink"/>
  <p:sldLayoutIdLst>
    <p:sldLayoutId id="2147483729" r:id="rId1"/>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2317249948"/>
      </p:ext>
    </p:extLst>
  </p:cSld>
  <p:clrMap bg1="lt1" tx1="dk1" bg2="lt2" tx2="dk2" accent1="accent1" accent2="accent2" accent3="accent3" accent4="accent4" accent5="accent5" accent6="accent6" hlink="hlink" folHlink="folHlink"/>
  <p:sldLayoutIdLst>
    <p:sldLayoutId id="2147483733" r:id="rId1"/>
    <p:sldLayoutId id="2147483740" r:id="rId2"/>
    <p:sldLayoutId id="2147483741" r:id="rId3"/>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1642100958"/>
      </p:ext>
    </p:extLst>
  </p:cSld>
  <p:clrMap bg1="lt1" tx1="dk1" bg2="lt2" tx2="dk2" accent1="accent1" accent2="accent2" accent3="accent3" accent4="accent4" accent5="accent5" accent6="accent6" hlink="hlink" folHlink="folHlink"/>
  <p:sldLayoutIdLst>
    <p:sldLayoutId id="2147483731" r:id="rId1"/>
    <p:sldLayoutId id="2147483742" r:id="rId2"/>
    <p:sldLayoutId id="2147483743" r:id="rId3"/>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Inside%E2%80%93outside%E2%80%93beginning_(tagging)"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hyperlink" Target="https://monkeylearn.com/natural-language-processing/"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en.wikipedia.org/wiki/Pattern_recognition"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pPr algn="ctr"/>
            <a:r>
              <a:rPr lang="en-US" sz="5400" b="0" u="sng" dirty="0">
                <a:solidFill>
                  <a:schemeClr val="tx1"/>
                </a:solidFill>
                <a:latin typeface="Times New Roman" panose="02020603050405020304" pitchFamily="18" charset="0"/>
                <a:cs typeface="Times New Roman" panose="02020603050405020304" pitchFamily="18" charset="0"/>
              </a:rPr>
              <a:t>ECE 569A – AI Project Presentation</a:t>
            </a:r>
          </a:p>
        </p:txBody>
      </p:sp>
      <p:sp>
        <p:nvSpPr>
          <p:cNvPr id="4" name="Text Placeholder 3"/>
          <p:cNvSpPr>
            <a:spLocks noGrp="1"/>
          </p:cNvSpPr>
          <p:nvPr>
            <p:ph type="body" sz="quarter" idx="10"/>
          </p:nvPr>
        </p:nvSpPr>
        <p:spPr>
          <a:xfrm>
            <a:off x="893884" y="2849777"/>
            <a:ext cx="15369267" cy="6147869"/>
          </a:xfrm>
        </p:spPr>
        <p:txBody>
          <a:bodyPr/>
          <a:lstStyle/>
          <a:p>
            <a:pPr algn="ctr"/>
            <a:r>
              <a:rPr lang="en-CA" sz="6000" dirty="0">
                <a:solidFill>
                  <a:srgbClr val="C00000"/>
                </a:solidFill>
                <a:latin typeface="+mn-lt"/>
                <a:cs typeface="+mn-cs"/>
              </a:rPr>
              <a:t>Knowledge Graph Extraction from Text</a:t>
            </a:r>
          </a:p>
          <a:p>
            <a:pPr algn="ctr"/>
            <a:endParaRPr lang="en-CA" sz="3600" dirty="0">
              <a:solidFill>
                <a:schemeClr val="tx1"/>
              </a:solidFill>
              <a:latin typeface="+mn-lt"/>
              <a:cs typeface="+mn-cs"/>
            </a:endParaRPr>
          </a:p>
          <a:p>
            <a:pPr algn="ctr"/>
            <a:r>
              <a:rPr lang="en-CA" sz="3600" dirty="0">
                <a:solidFill>
                  <a:schemeClr val="tx1"/>
                </a:solidFill>
                <a:latin typeface="+mn-lt"/>
                <a:cs typeface="+mn-cs"/>
              </a:rPr>
              <a:t>Group Members : </a:t>
            </a:r>
          </a:p>
          <a:p>
            <a:pPr algn="ctr"/>
            <a:br>
              <a:rPr lang="en-CA" sz="3600" dirty="0"/>
            </a:br>
            <a:r>
              <a:rPr lang="en-CA" sz="3600" dirty="0" err="1">
                <a:solidFill>
                  <a:schemeClr val="tx1"/>
                </a:solidFill>
                <a:latin typeface="+mn-lt"/>
                <a:cs typeface="+mn-cs"/>
              </a:rPr>
              <a:t>Hridya</a:t>
            </a:r>
            <a:r>
              <a:rPr lang="en-CA" sz="3600" dirty="0">
                <a:solidFill>
                  <a:schemeClr val="tx1"/>
                </a:solidFill>
                <a:latin typeface="+mn-lt"/>
                <a:cs typeface="+mn-cs"/>
              </a:rPr>
              <a:t> </a:t>
            </a:r>
            <a:r>
              <a:rPr lang="en-CA" sz="3600" dirty="0" err="1">
                <a:solidFill>
                  <a:schemeClr val="tx1"/>
                </a:solidFill>
                <a:latin typeface="+mn-lt"/>
                <a:cs typeface="+mn-cs"/>
              </a:rPr>
              <a:t>Divakaran</a:t>
            </a:r>
            <a:r>
              <a:rPr lang="en-CA" sz="3600" dirty="0">
                <a:solidFill>
                  <a:schemeClr val="tx1"/>
                </a:solidFill>
                <a:latin typeface="+mn-lt"/>
                <a:cs typeface="+mn-cs"/>
              </a:rPr>
              <a:t>  V00970167</a:t>
            </a:r>
          </a:p>
          <a:p>
            <a:pPr algn="ctr"/>
            <a:r>
              <a:rPr lang="en-CA" sz="3600" dirty="0">
                <a:solidFill>
                  <a:schemeClr val="tx1"/>
                </a:solidFill>
                <a:latin typeface="+mn-lt"/>
                <a:cs typeface="+mn-cs"/>
              </a:rPr>
              <a:t>Kaushik </a:t>
            </a:r>
            <a:r>
              <a:rPr lang="en-CA" sz="3600" dirty="0" err="1">
                <a:solidFill>
                  <a:schemeClr val="tx1"/>
                </a:solidFill>
                <a:latin typeface="+mn-lt"/>
                <a:cs typeface="+mn-cs"/>
              </a:rPr>
              <a:t>Jeyaraman</a:t>
            </a:r>
            <a:r>
              <a:rPr lang="en-CA" sz="3600" dirty="0">
                <a:solidFill>
                  <a:schemeClr val="tx1"/>
                </a:solidFill>
                <a:latin typeface="+mn-lt"/>
                <a:cs typeface="+mn-cs"/>
              </a:rPr>
              <a:t> V00964926</a:t>
            </a:r>
          </a:p>
          <a:p>
            <a:pPr algn="ctr"/>
            <a:r>
              <a:rPr lang="en-CA" sz="3600" dirty="0" err="1">
                <a:solidFill>
                  <a:schemeClr val="tx1"/>
                </a:solidFill>
                <a:latin typeface="+mn-lt"/>
                <a:cs typeface="+mn-cs"/>
              </a:rPr>
              <a:t>Neeraja</a:t>
            </a:r>
            <a:r>
              <a:rPr lang="en-CA" sz="3600" dirty="0">
                <a:solidFill>
                  <a:schemeClr val="tx1"/>
                </a:solidFill>
                <a:latin typeface="+mn-lt"/>
                <a:cs typeface="+mn-cs"/>
              </a:rPr>
              <a:t> </a:t>
            </a:r>
            <a:r>
              <a:rPr lang="en-CA" sz="3600" dirty="0" err="1">
                <a:solidFill>
                  <a:schemeClr val="tx1"/>
                </a:solidFill>
                <a:latin typeface="+mn-lt"/>
                <a:cs typeface="+mn-cs"/>
              </a:rPr>
              <a:t>Neelakantan</a:t>
            </a:r>
            <a:r>
              <a:rPr lang="en-CA" sz="3600" dirty="0">
                <a:solidFill>
                  <a:schemeClr val="tx1"/>
                </a:solidFill>
                <a:latin typeface="+mn-lt"/>
                <a:cs typeface="+mn-cs"/>
              </a:rPr>
              <a:t> V00966268</a:t>
            </a:r>
          </a:p>
          <a:p>
            <a:br>
              <a:rPr lang="en-CA" sz="3600" dirty="0"/>
            </a:br>
            <a:endParaRPr lang="en-CA" sz="3600" dirty="0">
              <a:solidFill>
                <a:schemeClr val="tx1"/>
              </a:solidFill>
              <a:latin typeface="+mn-lt"/>
              <a:cs typeface="+mn-cs"/>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162088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7"/>
          <p:cNvSpPr txBox="1">
            <a:spLocks noGrp="1"/>
          </p:cNvSpPr>
          <p:nvPr>
            <p:ph type="body" idx="2"/>
          </p:nvPr>
        </p:nvSpPr>
        <p:spPr>
          <a:xfrm>
            <a:off x="768400" y="2003908"/>
            <a:ext cx="15369600" cy="658800"/>
          </a:xfrm>
          <a:prstGeom prst="rect">
            <a:avLst/>
          </a:prstGeom>
          <a:noFill/>
          <a:ln>
            <a:noFill/>
          </a:ln>
        </p:spPr>
        <p:txBody>
          <a:bodyPr spcFirstLastPara="1" vert="horz" wrap="square" lIns="0" tIns="0" rIns="0" bIns="0" rtlCol="0" anchor="t" anchorCtr="0">
            <a:noAutofit/>
          </a:bodyPr>
          <a:lstStyle/>
          <a:p>
            <a:pPr marL="0" indent="0">
              <a:spcBef>
                <a:spcPts val="0"/>
              </a:spcBef>
              <a:buNone/>
            </a:pPr>
            <a:endParaRPr sz="4000">
              <a:latin typeface="Times New Roman"/>
              <a:ea typeface="Times New Roman"/>
              <a:cs typeface="Times New Roman"/>
              <a:sym typeface="Times New Roman"/>
            </a:endParaRPr>
          </a:p>
          <a:p>
            <a:pPr marL="0" indent="0">
              <a:spcBef>
                <a:spcPts val="800"/>
              </a:spcBef>
              <a:buSzPts val="2000"/>
              <a:buNone/>
            </a:pPr>
            <a:endParaRPr sz="3000">
              <a:solidFill>
                <a:schemeClr val="dk1"/>
              </a:solidFill>
              <a:latin typeface="Calibri"/>
              <a:ea typeface="Calibri"/>
              <a:cs typeface="Calibri"/>
              <a:sym typeface="Calibri"/>
            </a:endParaRPr>
          </a:p>
        </p:txBody>
      </p:sp>
      <p:sp>
        <p:nvSpPr>
          <p:cNvPr id="81" name="Google Shape;81;p17"/>
          <p:cNvSpPr txBox="1">
            <a:spLocks noGrp="1"/>
          </p:cNvSpPr>
          <p:nvPr>
            <p:ph type="title"/>
          </p:nvPr>
        </p:nvSpPr>
        <p:spPr>
          <a:xfrm>
            <a:off x="1029950" y="905054"/>
            <a:ext cx="15369600" cy="753600"/>
          </a:xfrm>
          <a:prstGeom prst="rect">
            <a:avLst/>
          </a:prstGeom>
          <a:noFill/>
          <a:ln>
            <a:noFill/>
          </a:ln>
        </p:spPr>
        <p:txBody>
          <a:bodyPr spcFirstLastPara="1" vert="horz" wrap="square" lIns="0" tIns="0" rIns="0" bIns="0" rtlCol="0" anchor="t" anchorCtr="0">
            <a:noAutofit/>
          </a:bodyPr>
          <a:lstStyle/>
          <a:p>
            <a:r>
              <a:rPr lang="en" sz="5400" b="0">
                <a:solidFill>
                  <a:schemeClr val="dk1"/>
                </a:solidFill>
                <a:latin typeface="Times New Roman"/>
                <a:ea typeface="Times New Roman"/>
                <a:cs typeface="Times New Roman"/>
                <a:sym typeface="Times New Roman"/>
              </a:rPr>
              <a:t>Relation Extractor - Wiki80 Data Set</a:t>
            </a:r>
            <a:endParaRPr sz="5400" b="0">
              <a:solidFill>
                <a:schemeClr val="dk1"/>
              </a:solidFill>
              <a:latin typeface="Times New Roman"/>
              <a:ea typeface="Times New Roman"/>
              <a:cs typeface="Times New Roman"/>
              <a:sym typeface="Times New Roman"/>
            </a:endParaRPr>
          </a:p>
        </p:txBody>
      </p:sp>
      <p:sp>
        <p:nvSpPr>
          <p:cNvPr id="82" name="Google Shape;82;p17"/>
          <p:cNvSpPr txBox="1"/>
          <p:nvPr/>
        </p:nvSpPr>
        <p:spPr>
          <a:xfrm>
            <a:off x="5244754" y="8382921"/>
            <a:ext cx="5558400" cy="923269"/>
          </a:xfrm>
          <a:prstGeom prst="rect">
            <a:avLst/>
          </a:prstGeom>
          <a:noFill/>
          <a:ln>
            <a:noFill/>
          </a:ln>
        </p:spPr>
        <p:txBody>
          <a:bodyPr spcFirstLastPara="1" wrap="square" lIns="182850" tIns="182850" rIns="182850" bIns="182850" anchor="t" anchorCtr="0">
            <a:spAutoFit/>
          </a:bodyPr>
          <a:lstStyle/>
          <a:p>
            <a:pPr>
              <a:lnSpc>
                <a:spcPct val="90000"/>
              </a:lnSpc>
              <a:spcBef>
                <a:spcPts val="0"/>
              </a:spcBef>
              <a:spcAft>
                <a:spcPts val="0"/>
              </a:spcAft>
            </a:pPr>
            <a:r>
              <a:rPr lang="en" sz="4000" dirty="0">
                <a:solidFill>
                  <a:srgbClr val="002859"/>
                </a:solidFill>
                <a:latin typeface="Times New Roman"/>
                <a:ea typeface="Times New Roman"/>
                <a:cs typeface="Times New Roman"/>
                <a:sym typeface="Times New Roman"/>
              </a:rPr>
              <a:t>56,000 such sentences</a:t>
            </a:r>
            <a:endParaRPr dirty="0"/>
          </a:p>
        </p:txBody>
      </p:sp>
      <p:sp>
        <p:nvSpPr>
          <p:cNvPr id="6" name="Google Shape;79;p17"/>
          <p:cNvSpPr txBox="1"/>
          <p:nvPr/>
        </p:nvSpPr>
        <p:spPr>
          <a:xfrm>
            <a:off x="889300" y="1788651"/>
            <a:ext cx="15127800" cy="6464273"/>
          </a:xfrm>
          <a:prstGeom prst="rect">
            <a:avLst/>
          </a:prstGeom>
          <a:pattFill prst="pct5">
            <a:fgClr>
              <a:schemeClr val="lt2"/>
            </a:fgClr>
            <a:bgClr>
              <a:schemeClr val="bg1"/>
            </a:bgClr>
          </a:pattFill>
          <a:ln>
            <a:noFill/>
          </a:ln>
        </p:spPr>
        <p:txBody>
          <a:bodyPr spcFirstLastPara="1" wrap="square" lIns="182850" tIns="182850" rIns="182850" bIns="182850" anchor="t" anchorCtr="0">
            <a:spAutoFit/>
          </a:bodyPr>
          <a:lstStyle/>
          <a:p>
            <a:pPr>
              <a:lnSpc>
                <a:spcPct val="90000"/>
              </a:lnSpc>
              <a:spcBef>
                <a:spcPts val="0"/>
              </a:spcBef>
              <a:spcAft>
                <a:spcPts val="0"/>
              </a:spcAft>
            </a:pPr>
            <a:r>
              <a:rPr lang="en" sz="3600" dirty="0">
                <a:solidFill>
                  <a:srgbClr val="002859"/>
                </a:solidFill>
                <a:latin typeface="Times New Roman"/>
                <a:ea typeface="Times New Roman"/>
                <a:cs typeface="Times New Roman"/>
                <a:sym typeface="Times New Roman"/>
              </a:rPr>
              <a:t>Sample training Sentence</a:t>
            </a:r>
            <a:endParaRPr sz="26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"token": ["Mark", "Zukerberg", "is", "one", "of", "the", "founders", "of ", "Facebook", ",", "a", "company", "located", "in", "the", "United", "States"],</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"head": {</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"name": "Facebook",</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"tail": {		"name": "Mark Zukerberg",</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"relation": "Owned By"</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endParaRPr sz="3000" dirty="0">
              <a:solidFill>
                <a:srgbClr val="002859"/>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85834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p:nvPr/>
        </p:nvSpPr>
        <p:spPr>
          <a:xfrm>
            <a:off x="1029974" y="2044058"/>
            <a:ext cx="15369600" cy="6334200"/>
          </a:xfrm>
          <a:prstGeom prst="rect">
            <a:avLst/>
          </a:prstGeom>
          <a:noFill/>
          <a:ln>
            <a:noFill/>
          </a:ln>
        </p:spPr>
        <p:txBody>
          <a:bodyPr spcFirstLastPara="1" wrap="square" lIns="0" tIns="0" rIns="0" bIns="0" anchor="t" anchorCtr="0">
            <a:noAutofit/>
          </a:bodyPr>
          <a:lstStyle/>
          <a:p>
            <a:pPr>
              <a:lnSpc>
                <a:spcPct val="90000"/>
              </a:lnSpc>
              <a:spcBef>
                <a:spcPts val="0"/>
              </a:spcBef>
              <a:spcAft>
                <a:spcPts val="0"/>
              </a:spcAft>
              <a:buClr>
                <a:srgbClr val="002859"/>
              </a:buClr>
              <a:buSzPts val="2500"/>
            </a:pPr>
            <a:endParaRPr sz="5000">
              <a:solidFill>
                <a:srgbClr val="002859"/>
              </a:solidFill>
              <a:latin typeface="Calibri"/>
              <a:ea typeface="Calibri"/>
              <a:cs typeface="Calibri"/>
              <a:sym typeface="Calibri"/>
            </a:endParaRPr>
          </a:p>
        </p:txBody>
      </p:sp>
      <p:sp>
        <p:nvSpPr>
          <p:cNvPr id="88" name="Google Shape;88;p18"/>
          <p:cNvSpPr txBox="1">
            <a:spLocks noGrp="1"/>
          </p:cNvSpPr>
          <p:nvPr>
            <p:ph type="title"/>
          </p:nvPr>
        </p:nvSpPr>
        <p:spPr>
          <a:xfrm>
            <a:off x="1029950" y="1050344"/>
            <a:ext cx="15369600" cy="810000"/>
          </a:xfrm>
          <a:prstGeom prst="rect">
            <a:avLst/>
          </a:prstGeom>
          <a:noFill/>
          <a:ln>
            <a:noFill/>
          </a:ln>
        </p:spPr>
        <p:txBody>
          <a:bodyPr spcFirstLastPara="1" vert="horz" wrap="square" lIns="0" tIns="0" rIns="0" bIns="0" rtlCol="0" anchor="t" anchorCtr="0">
            <a:noAutofit/>
          </a:bodyPr>
          <a:lstStyle/>
          <a:p>
            <a:r>
              <a:rPr lang="en" sz="5400" dirty="0">
                <a:solidFill>
                  <a:schemeClr val="dk1"/>
                </a:solidFill>
                <a:latin typeface="Times New Roman" panose="02020603050405020304" pitchFamily="18" charset="0"/>
                <a:cs typeface="Times New Roman" panose="02020603050405020304" pitchFamily="18" charset="0"/>
                <a:sym typeface="Arial"/>
              </a:rPr>
              <a:t>Our Approach </a:t>
            </a:r>
            <a:endParaRPr sz="5400" dirty="0">
              <a:solidFill>
                <a:schemeClr val="dk1"/>
              </a:solidFill>
              <a:latin typeface="Times New Roman" panose="02020603050405020304" pitchFamily="18" charset="0"/>
              <a:cs typeface="Times New Roman" panose="02020603050405020304" pitchFamily="18" charset="0"/>
            </a:endParaRPr>
          </a:p>
        </p:txBody>
      </p:sp>
      <p:sp>
        <p:nvSpPr>
          <p:cNvPr id="89" name="Google Shape;89;p18"/>
          <p:cNvSpPr txBox="1">
            <a:spLocks noGrp="1"/>
          </p:cNvSpPr>
          <p:nvPr>
            <p:ph type="body" idx="2"/>
          </p:nvPr>
        </p:nvSpPr>
        <p:spPr>
          <a:xfrm>
            <a:off x="1029974" y="2044058"/>
            <a:ext cx="15369600" cy="6439800"/>
          </a:xfrm>
          <a:prstGeom prst="rect">
            <a:avLst/>
          </a:prstGeom>
          <a:noFill/>
          <a:ln>
            <a:noFill/>
          </a:ln>
        </p:spPr>
        <p:txBody>
          <a:bodyPr spcFirstLastPara="1" vert="horz" wrap="square" lIns="0" tIns="0" rIns="0" bIns="0" rtlCol="0" anchor="t" anchorCtr="0">
            <a:noAutofit/>
          </a:bodyPr>
          <a:lstStyle/>
          <a:p>
            <a:pPr marL="0" indent="0">
              <a:buNone/>
            </a:pPr>
            <a:endParaRPr sz="2800" dirty="0"/>
          </a:p>
          <a:p>
            <a:pPr marL="0" indent="0">
              <a:buNone/>
            </a:pPr>
            <a:endParaRPr sz="2800" dirty="0"/>
          </a:p>
          <a:p>
            <a:pPr marL="0" indent="0">
              <a:buNone/>
            </a:pPr>
            <a:endParaRPr sz="2800" dirty="0"/>
          </a:p>
        </p:txBody>
      </p:sp>
      <p:pic>
        <p:nvPicPr>
          <p:cNvPr id="90" name="Google Shape;90;p18"/>
          <p:cNvPicPr preferRelativeResize="0"/>
          <p:nvPr/>
        </p:nvPicPr>
        <p:blipFill>
          <a:blip r:embed="rId3">
            <a:alphaModFix/>
          </a:blip>
          <a:stretch>
            <a:fillRect/>
          </a:stretch>
        </p:blipFill>
        <p:spPr>
          <a:xfrm>
            <a:off x="375389" y="2915703"/>
            <a:ext cx="16678762" cy="5462550"/>
          </a:xfrm>
          <a:prstGeom prst="rect">
            <a:avLst/>
          </a:prstGeom>
          <a:noFill/>
          <a:ln>
            <a:noFill/>
          </a:ln>
        </p:spPr>
      </p:pic>
    </p:spTree>
    <p:extLst>
      <p:ext uri="{BB962C8B-B14F-4D97-AF65-F5344CB8AC3E}">
        <p14:creationId xmlns:p14="http://schemas.microsoft.com/office/powerpoint/2010/main" val="2570838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Results – UI (</a:t>
            </a:r>
            <a:r>
              <a:rPr lang="en-US" sz="5400" dirty="0" err="1">
                <a:solidFill>
                  <a:schemeClr val="tx1"/>
                </a:solidFill>
                <a:latin typeface="Times New Roman" panose="02020603050405020304" pitchFamily="18" charset="0"/>
                <a:cs typeface="Times New Roman" panose="02020603050405020304" pitchFamily="18" charset="0"/>
              </a:rPr>
              <a:t>Streamlit</a:t>
            </a:r>
            <a:r>
              <a:rPr lang="en-US" sz="5400" dirty="0">
                <a:solidFill>
                  <a:schemeClr val="tx1"/>
                </a:solidFill>
                <a:latin typeface="Times New Roman" panose="02020603050405020304" pitchFamily="18" charset="0"/>
                <a:cs typeface="Times New Roman" panose="02020603050405020304" pitchFamily="18" charset="0"/>
              </a:rPr>
              <a:t>)</a:t>
            </a:r>
          </a:p>
        </p:txBody>
      </p:sp>
      <p:sp>
        <p:nvSpPr>
          <p:cNvPr id="3" name="Text Placeholder 2"/>
          <p:cNvSpPr>
            <a:spLocks noGrp="1"/>
          </p:cNvSpPr>
          <p:nvPr>
            <p:ph type="body" sz="quarter" idx="10"/>
          </p:nvPr>
        </p:nvSpPr>
        <p:spPr>
          <a:xfrm>
            <a:off x="1029973" y="2044057"/>
            <a:ext cx="15369267" cy="6770451"/>
          </a:xfrm>
        </p:spPr>
        <p:txBody>
          <a:bodyPr/>
          <a:lstStyle/>
          <a:p>
            <a:pPr marL="685800" indent="-685800">
              <a:buFont typeface="Arial" panose="020B0604020202020204" pitchFamily="34" charset="0"/>
              <a:buChar char="•"/>
            </a:pPr>
            <a:endParaRPr lang="en-US" sz="4400" dirty="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044057"/>
            <a:ext cx="15369267" cy="633376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9" name="Picture 8" descr="Graphical user interface, application&#10;&#10;Description automatically generated">
            <a:extLst>
              <a:ext uri="{FF2B5EF4-FFF2-40B4-BE49-F238E27FC236}">
                <a16:creationId xmlns:a16="http://schemas.microsoft.com/office/drawing/2014/main" id="{59117349-1E7A-5844-8001-AA1C722E0C32}"/>
              </a:ext>
            </a:extLst>
          </p:cNvPr>
          <p:cNvPicPr>
            <a:picLocks noChangeAspect="1"/>
          </p:cNvPicPr>
          <p:nvPr/>
        </p:nvPicPr>
        <p:blipFill>
          <a:blip r:embed="rId2"/>
          <a:stretch>
            <a:fillRect/>
          </a:stretch>
        </p:blipFill>
        <p:spPr>
          <a:xfrm>
            <a:off x="486669" y="2836589"/>
            <a:ext cx="7900214" cy="5028300"/>
          </a:xfrm>
          <a:prstGeom prst="rect">
            <a:avLst/>
          </a:prstGeom>
          <a:effectLst>
            <a:outerShdw blurRad="639813" dist="50800" dir="5400000" algn="ctr" rotWithShape="0">
              <a:srgbClr val="000000">
                <a:alpha val="68000"/>
              </a:srgbClr>
            </a:outerShdw>
          </a:effectLst>
        </p:spPr>
      </p:pic>
      <p:pic>
        <p:nvPicPr>
          <p:cNvPr id="13" name="Picture 12" descr="Graphical user interface, application&#10;&#10;Description automatically generated">
            <a:extLst>
              <a:ext uri="{FF2B5EF4-FFF2-40B4-BE49-F238E27FC236}">
                <a16:creationId xmlns:a16="http://schemas.microsoft.com/office/drawing/2014/main" id="{4B914DFA-BF45-2F4F-A48C-E59527260574}"/>
              </a:ext>
            </a:extLst>
          </p:cNvPr>
          <p:cNvPicPr>
            <a:picLocks noChangeAspect="1"/>
          </p:cNvPicPr>
          <p:nvPr/>
        </p:nvPicPr>
        <p:blipFill>
          <a:blip r:embed="rId3"/>
          <a:stretch>
            <a:fillRect/>
          </a:stretch>
        </p:blipFill>
        <p:spPr>
          <a:xfrm>
            <a:off x="8915756" y="2756027"/>
            <a:ext cx="8026789" cy="5108862"/>
          </a:xfrm>
          <a:prstGeom prst="rect">
            <a:avLst/>
          </a:prstGeom>
          <a:effectLst>
            <a:outerShdw blurRad="639813" dist="50800" dir="5400000" algn="ctr" rotWithShape="0">
              <a:srgbClr val="000000">
                <a:alpha val="68000"/>
              </a:srgbClr>
            </a:outerShdw>
          </a:effectLst>
        </p:spPr>
      </p:pic>
    </p:spTree>
    <p:extLst>
      <p:ext uri="{BB962C8B-B14F-4D97-AF65-F5344CB8AC3E}">
        <p14:creationId xmlns:p14="http://schemas.microsoft.com/office/powerpoint/2010/main" val="400849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Results – NER using Bi-LSTM </a:t>
            </a:r>
            <a:br>
              <a:rPr lang="en-US" sz="5400" b="0" dirty="0">
                <a:solidFill>
                  <a:schemeClr val="tx1"/>
                </a:solidFill>
                <a:latin typeface="Times New Roman" panose="02020603050405020304" pitchFamily="18" charset="0"/>
                <a:cs typeface="Times New Roman" panose="02020603050405020304" pitchFamily="18" charset="0"/>
              </a:rPr>
            </a:br>
            <a:endParaRPr lang="en-US" sz="5400" b="0" dirty="0">
              <a:solidFill>
                <a:schemeClr val="tx1"/>
              </a:solidFill>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5" name="Picture 4" descr="Graphical user interface, application&#10;&#10;Description automatically generated">
            <a:extLst>
              <a:ext uri="{FF2B5EF4-FFF2-40B4-BE49-F238E27FC236}">
                <a16:creationId xmlns:a16="http://schemas.microsoft.com/office/drawing/2014/main" id="{FB26CA57-86FB-E547-B060-178DC93FB4B6}"/>
              </a:ext>
            </a:extLst>
          </p:cNvPr>
          <p:cNvPicPr>
            <a:picLocks noChangeAspect="1"/>
          </p:cNvPicPr>
          <p:nvPr/>
        </p:nvPicPr>
        <p:blipFill>
          <a:blip r:embed="rId2"/>
          <a:stretch>
            <a:fillRect/>
          </a:stretch>
        </p:blipFill>
        <p:spPr>
          <a:xfrm>
            <a:off x="3414805" y="1858293"/>
            <a:ext cx="11125947" cy="7523651"/>
          </a:xfrm>
          <a:prstGeom prst="rect">
            <a:avLst/>
          </a:prstGeom>
          <a:effectLst>
            <a:outerShdw blurRad="639813" dist="50800" dir="5400000" algn="ctr" rotWithShape="0">
              <a:srgbClr val="000000">
                <a:alpha val="68000"/>
              </a:srgbClr>
            </a:outerShdw>
          </a:effectLst>
        </p:spPr>
      </p:pic>
    </p:spTree>
    <p:extLst>
      <p:ext uri="{BB962C8B-B14F-4D97-AF65-F5344CB8AC3E}">
        <p14:creationId xmlns:p14="http://schemas.microsoft.com/office/powerpoint/2010/main" val="2157645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Results – NER using CRF </a:t>
            </a:r>
            <a:br>
              <a:rPr lang="en-US" sz="5400" b="0" dirty="0">
                <a:solidFill>
                  <a:schemeClr val="tx1"/>
                </a:solidFill>
                <a:latin typeface="Times New Roman" panose="02020603050405020304" pitchFamily="18" charset="0"/>
                <a:cs typeface="Times New Roman" panose="02020603050405020304" pitchFamily="18" charset="0"/>
              </a:rPr>
            </a:br>
            <a:endParaRPr lang="en-US" sz="5400" b="0" dirty="0">
              <a:solidFill>
                <a:schemeClr val="tx1"/>
              </a:solidFill>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3" name="Picture 2" descr="Graphical user interface, application&#10;&#10;Description automatically generated">
            <a:extLst>
              <a:ext uri="{FF2B5EF4-FFF2-40B4-BE49-F238E27FC236}">
                <a16:creationId xmlns:a16="http://schemas.microsoft.com/office/drawing/2014/main" id="{79A673E6-EF9F-7C4D-A13B-BBE65AC59F99}"/>
              </a:ext>
            </a:extLst>
          </p:cNvPr>
          <p:cNvPicPr>
            <a:picLocks noChangeAspect="1"/>
          </p:cNvPicPr>
          <p:nvPr/>
        </p:nvPicPr>
        <p:blipFill>
          <a:blip r:embed="rId2"/>
          <a:stretch>
            <a:fillRect/>
          </a:stretch>
        </p:blipFill>
        <p:spPr>
          <a:xfrm>
            <a:off x="3675529" y="1918445"/>
            <a:ext cx="10542494" cy="7284203"/>
          </a:xfrm>
          <a:prstGeom prst="rect">
            <a:avLst/>
          </a:prstGeom>
          <a:effectLst>
            <a:outerShdw blurRad="639813" dist="50800" dir="5400000" algn="ctr" rotWithShape="0">
              <a:srgbClr val="000000">
                <a:alpha val="68000"/>
              </a:srgbClr>
            </a:outerShdw>
          </a:effectLst>
        </p:spPr>
      </p:pic>
    </p:spTree>
    <p:extLst>
      <p:ext uri="{BB962C8B-B14F-4D97-AF65-F5344CB8AC3E}">
        <p14:creationId xmlns:p14="http://schemas.microsoft.com/office/powerpoint/2010/main" val="4121100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Results – Knowledge Graph Extraction</a:t>
            </a:r>
            <a:br>
              <a:rPr lang="en-US" sz="5400" b="0" dirty="0">
                <a:solidFill>
                  <a:schemeClr val="tx1"/>
                </a:solidFill>
                <a:latin typeface="Times New Roman" panose="02020603050405020304" pitchFamily="18" charset="0"/>
                <a:cs typeface="Times New Roman" panose="02020603050405020304" pitchFamily="18" charset="0"/>
              </a:rPr>
            </a:br>
            <a:endParaRPr lang="en-US" sz="5400" b="0" dirty="0">
              <a:solidFill>
                <a:schemeClr val="tx1"/>
              </a:solidFill>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7" name="Picture 6" descr="Diagram&#10;&#10;Description automatically generated">
            <a:extLst>
              <a:ext uri="{FF2B5EF4-FFF2-40B4-BE49-F238E27FC236}">
                <a16:creationId xmlns:a16="http://schemas.microsoft.com/office/drawing/2014/main" id="{E0673F58-0AA3-8142-B3A5-CF461092BAF0}"/>
              </a:ext>
            </a:extLst>
          </p:cNvPr>
          <p:cNvPicPr>
            <a:picLocks noChangeAspect="1"/>
          </p:cNvPicPr>
          <p:nvPr/>
        </p:nvPicPr>
        <p:blipFill>
          <a:blip r:embed="rId2"/>
          <a:stretch>
            <a:fillRect/>
          </a:stretch>
        </p:blipFill>
        <p:spPr>
          <a:xfrm>
            <a:off x="3442447" y="2079812"/>
            <a:ext cx="10524565" cy="7445568"/>
          </a:xfrm>
          <a:prstGeom prst="rect">
            <a:avLst/>
          </a:prstGeom>
          <a:effectLst>
            <a:outerShdw blurRad="639813" dist="50800" dir="5400000" algn="ctr" rotWithShape="0">
              <a:srgbClr val="000000">
                <a:alpha val="68000"/>
              </a:srgbClr>
            </a:outerShdw>
          </a:effectLst>
        </p:spPr>
      </p:pic>
    </p:spTree>
    <p:extLst>
      <p:ext uri="{BB962C8B-B14F-4D97-AF65-F5344CB8AC3E}">
        <p14:creationId xmlns:p14="http://schemas.microsoft.com/office/powerpoint/2010/main" val="3822979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LIMITATIONS</a:t>
            </a:r>
          </a:p>
        </p:txBody>
      </p:sp>
      <p:sp>
        <p:nvSpPr>
          <p:cNvPr id="4" name="Text Placeholder 3"/>
          <p:cNvSpPr>
            <a:spLocks noGrp="1"/>
          </p:cNvSpPr>
          <p:nvPr>
            <p:ph type="body" sz="quarter" idx="10"/>
          </p:nvPr>
        </p:nvSpPr>
        <p:spPr>
          <a:xfrm>
            <a:off x="768379" y="2701636"/>
            <a:ext cx="15369267" cy="5450143"/>
          </a:xfrm>
        </p:spPr>
        <p:txBody>
          <a:bodyPr/>
          <a:lstStyle/>
          <a:p>
            <a:pPr marL="571500" indent="-571500">
              <a:buFont typeface="Arial" panose="020B0604020202020204" pitchFamily="34" charset="0"/>
              <a:buChar char="•"/>
            </a:pPr>
            <a:r>
              <a:rPr lang="en-CA" sz="3700" dirty="0">
                <a:solidFill>
                  <a:schemeClr val="tx1"/>
                </a:solidFill>
                <a:latin typeface="Times New Roman" panose="02020603050405020304" pitchFamily="18" charset="0"/>
                <a:cs typeface="Times New Roman" panose="02020603050405020304" pitchFamily="18" charset="0"/>
              </a:rPr>
              <a:t>Trained the NER and Relation extractor on 2 different datasets.</a:t>
            </a:r>
          </a:p>
          <a:p>
            <a:endParaRPr lang="en-CA" sz="3700" dirty="0">
              <a:solidFill>
                <a:schemeClr val="tx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CA" sz="3700" dirty="0">
                <a:solidFill>
                  <a:schemeClr val="tx1"/>
                </a:solidFill>
                <a:latin typeface="Times New Roman" panose="02020603050405020304" pitchFamily="18" charset="0"/>
                <a:cs typeface="Times New Roman" panose="02020603050405020304" pitchFamily="18" charset="0"/>
              </a:rPr>
              <a:t>The Bi—LSTM model – slower training and testing. </a:t>
            </a:r>
          </a:p>
          <a:p>
            <a:endParaRPr lang="en-CA" sz="3700" dirty="0">
              <a:solidFill>
                <a:schemeClr val="tx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CA" sz="3700" dirty="0">
                <a:solidFill>
                  <a:schemeClr val="tx1"/>
                </a:solidFill>
                <a:latin typeface="Times New Roman" panose="02020603050405020304" pitchFamily="18" charset="0"/>
                <a:cs typeface="Times New Roman" panose="02020603050405020304" pitchFamily="18" charset="0"/>
              </a:rPr>
              <a:t>Unable to reproduce the exact same results with saved and loaded  Bi—LSTM model. </a:t>
            </a:r>
          </a:p>
          <a:p>
            <a:endParaRPr lang="en-CA" sz="3700" dirty="0">
              <a:solidFill>
                <a:schemeClr val="tx1"/>
              </a:solidFill>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2177147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pPr algn="ctr"/>
            <a:r>
              <a:rPr lang="en-US" sz="5400" b="0" u="sng" dirty="0">
                <a:solidFill>
                  <a:schemeClr val="tx1"/>
                </a:solidFill>
                <a:latin typeface="Times New Roman" panose="02020603050405020304" pitchFamily="18" charset="0"/>
                <a:cs typeface="Times New Roman" panose="02020603050405020304" pitchFamily="18" charset="0"/>
              </a:rPr>
              <a:t>ECE 569A – AI Project Presentation</a:t>
            </a:r>
          </a:p>
        </p:txBody>
      </p:sp>
      <p:sp>
        <p:nvSpPr>
          <p:cNvPr id="4" name="Text Placeholder 3"/>
          <p:cNvSpPr>
            <a:spLocks noGrp="1"/>
          </p:cNvSpPr>
          <p:nvPr>
            <p:ph type="body" sz="quarter" idx="10"/>
          </p:nvPr>
        </p:nvSpPr>
        <p:spPr>
          <a:xfrm>
            <a:off x="893884" y="2849777"/>
            <a:ext cx="15369267" cy="6147869"/>
          </a:xfrm>
        </p:spPr>
        <p:txBody>
          <a:bodyPr/>
          <a:lstStyle/>
          <a:p>
            <a:pPr algn="ctr"/>
            <a:endParaRPr lang="en-CA" sz="8000" dirty="0">
              <a:solidFill>
                <a:srgbClr val="C00000"/>
              </a:solidFill>
              <a:latin typeface="+mn-lt"/>
              <a:cs typeface="+mn-cs"/>
            </a:endParaRPr>
          </a:p>
          <a:p>
            <a:pPr algn="ctr"/>
            <a:r>
              <a:rPr lang="en-CA" sz="8000" dirty="0">
                <a:solidFill>
                  <a:srgbClr val="C00000"/>
                </a:solidFill>
                <a:latin typeface="+mn-lt"/>
                <a:cs typeface="+mn-cs"/>
              </a:rPr>
              <a:t>Thank You!!</a:t>
            </a:r>
          </a:p>
          <a:p>
            <a:br>
              <a:rPr lang="en-CA" sz="3600" dirty="0"/>
            </a:br>
            <a:endParaRPr lang="en-CA" sz="3600" dirty="0">
              <a:solidFill>
                <a:schemeClr val="tx1"/>
              </a:solidFill>
              <a:latin typeface="+mn-lt"/>
              <a:cs typeface="+mn-cs"/>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102082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Problem Statement</a:t>
            </a:r>
          </a:p>
        </p:txBody>
      </p:sp>
      <p:sp>
        <p:nvSpPr>
          <p:cNvPr id="4" name="Text Placeholder 3"/>
          <p:cNvSpPr>
            <a:spLocks noGrp="1"/>
          </p:cNvSpPr>
          <p:nvPr>
            <p:ph type="body" sz="quarter" idx="10"/>
          </p:nvPr>
        </p:nvSpPr>
        <p:spPr>
          <a:xfrm>
            <a:off x="768379" y="2003910"/>
            <a:ext cx="15369267" cy="6147869"/>
          </a:xfrm>
        </p:spPr>
        <p:txBody>
          <a:bodyPr/>
          <a:lstStyle/>
          <a:p>
            <a:endParaRPr lang="en-CA" sz="3600" dirty="0">
              <a:solidFill>
                <a:schemeClr val="tx1"/>
              </a:solidFill>
              <a:latin typeface="+mn-lt"/>
              <a:cs typeface="+mn-cs"/>
            </a:endParaRPr>
          </a:p>
          <a:p>
            <a:r>
              <a:rPr lang="en-CA" sz="3600" dirty="0">
                <a:solidFill>
                  <a:schemeClr val="tx1"/>
                </a:solidFill>
                <a:latin typeface="+mn-lt"/>
                <a:cs typeface="+mn-cs"/>
              </a:rPr>
              <a:t>Knowledge graph extraction - technique which identifies the entities and relationship between entities from raw unstructured text. </a:t>
            </a:r>
          </a:p>
          <a:p>
            <a:endParaRPr lang="en-CA" sz="3600" dirty="0">
              <a:solidFill>
                <a:schemeClr val="tx1"/>
              </a:solidFill>
              <a:latin typeface="+mn-lt"/>
              <a:cs typeface="+mn-cs"/>
            </a:endParaRPr>
          </a:p>
          <a:p>
            <a:pPr marL="571500" indent="-571500">
              <a:buFont typeface="Arial" panose="020B0604020202020204" pitchFamily="34" charset="0"/>
              <a:buChar char="•"/>
            </a:pPr>
            <a:r>
              <a:rPr lang="en-CA" sz="3600" dirty="0">
                <a:solidFill>
                  <a:schemeClr val="tx1"/>
                </a:solidFill>
                <a:latin typeface="+mn-lt"/>
                <a:cs typeface="+mn-cs"/>
              </a:rPr>
              <a:t>Named Entity Recognition (NER) – Identify the named entities.</a:t>
            </a:r>
          </a:p>
          <a:p>
            <a:r>
              <a:rPr lang="en-CA" sz="3600" dirty="0">
                <a:solidFill>
                  <a:schemeClr val="tx1"/>
                </a:solidFill>
                <a:latin typeface="+mn-lt"/>
                <a:cs typeface="+mn-cs"/>
              </a:rPr>
              <a:t>	</a:t>
            </a:r>
            <a:r>
              <a:rPr lang="en-CA" sz="2800" dirty="0">
                <a:solidFill>
                  <a:schemeClr val="tx1"/>
                </a:solidFill>
                <a:latin typeface="+mn-lt"/>
                <a:cs typeface="+mn-cs"/>
              </a:rPr>
              <a:t>1. Bidirectional Long Short Term Memory Network (Bi-LSTM)	</a:t>
            </a:r>
          </a:p>
          <a:p>
            <a:r>
              <a:rPr lang="en-CA" sz="2800" dirty="0">
                <a:solidFill>
                  <a:schemeClr val="tx1"/>
                </a:solidFill>
                <a:latin typeface="+mn-lt"/>
                <a:cs typeface="+mn-cs"/>
              </a:rPr>
              <a:t>	2. Conditional Random </a:t>
            </a:r>
            <a:r>
              <a:rPr lang="en-CA" sz="2800">
                <a:solidFill>
                  <a:schemeClr val="tx1"/>
                </a:solidFill>
                <a:latin typeface="+mn-lt"/>
                <a:cs typeface="+mn-cs"/>
              </a:rPr>
              <a:t>Fields (CRF</a:t>
            </a:r>
            <a:r>
              <a:rPr lang="en-CA" sz="2800" dirty="0">
                <a:solidFill>
                  <a:schemeClr val="tx1"/>
                </a:solidFill>
                <a:latin typeface="+mn-lt"/>
                <a:cs typeface="+mn-cs"/>
              </a:rPr>
              <a:t>)</a:t>
            </a:r>
          </a:p>
          <a:p>
            <a:endParaRPr lang="en-CA" sz="3600" dirty="0">
              <a:solidFill>
                <a:schemeClr val="tx1"/>
              </a:solidFill>
              <a:latin typeface="+mn-lt"/>
              <a:cs typeface="+mn-cs"/>
            </a:endParaRPr>
          </a:p>
          <a:p>
            <a:pPr marL="571500" indent="-571500">
              <a:buFont typeface="Arial" panose="020B0604020202020204" pitchFamily="34" charset="0"/>
              <a:buChar char="•"/>
            </a:pPr>
            <a:r>
              <a:rPr lang="en-CA" sz="3600" dirty="0">
                <a:solidFill>
                  <a:schemeClr val="tx1"/>
                </a:solidFill>
                <a:latin typeface="+mn-lt"/>
                <a:cs typeface="+mn-cs"/>
              </a:rPr>
              <a:t>Relation Extraction – Identify the relation </a:t>
            </a:r>
          </a:p>
          <a:p>
            <a:r>
              <a:rPr lang="en-CA" sz="3600" dirty="0">
                <a:solidFill>
                  <a:schemeClr val="tx1"/>
                </a:solidFill>
                <a:latin typeface="+mn-lt"/>
                <a:cs typeface="+mn-cs"/>
              </a:rPr>
              <a:t>	</a:t>
            </a:r>
            <a:r>
              <a:rPr lang="en-CA" sz="2800" dirty="0">
                <a:solidFill>
                  <a:schemeClr val="tx1"/>
                </a:solidFill>
                <a:latin typeface="+mn-lt"/>
                <a:cs typeface="+mn-cs"/>
              </a:rPr>
              <a:t>1. Using BERT model and </a:t>
            </a:r>
            <a:r>
              <a:rPr lang="en-CA" sz="2800" dirty="0" err="1">
                <a:solidFill>
                  <a:schemeClr val="tx1"/>
                </a:solidFill>
                <a:latin typeface="+mn-lt"/>
                <a:cs typeface="+mn-cs"/>
              </a:rPr>
              <a:t>Softmax</a:t>
            </a:r>
            <a:r>
              <a:rPr lang="en-CA" sz="2800" dirty="0">
                <a:solidFill>
                  <a:schemeClr val="tx1"/>
                </a:solidFill>
                <a:latin typeface="+mn-lt"/>
                <a:cs typeface="+mn-cs"/>
              </a:rPr>
              <a:t> Neural Network</a:t>
            </a:r>
          </a:p>
          <a:p>
            <a:pPr marL="571500" indent="-571500">
              <a:buFont typeface="Arial" panose="020B0604020202020204" pitchFamily="34" charset="0"/>
              <a:buChar char="•"/>
            </a:pPr>
            <a:endParaRPr lang="en-CA" sz="3600" dirty="0">
              <a:solidFill>
                <a:schemeClr val="tx1"/>
              </a:solidFill>
              <a:latin typeface="+mn-lt"/>
              <a:cs typeface="+mn-cs"/>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248872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Problem Flowchart</a:t>
            </a: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7" name="Picture 6" descr="Diagram&#10;&#10;Description automatically generated">
            <a:extLst>
              <a:ext uri="{FF2B5EF4-FFF2-40B4-BE49-F238E27FC236}">
                <a16:creationId xmlns:a16="http://schemas.microsoft.com/office/drawing/2014/main" id="{C3D18652-36E7-F847-A19A-9828E5B84A9C}"/>
              </a:ext>
            </a:extLst>
          </p:cNvPr>
          <p:cNvPicPr>
            <a:picLocks noChangeAspect="1"/>
          </p:cNvPicPr>
          <p:nvPr/>
        </p:nvPicPr>
        <p:blipFill>
          <a:blip r:embed="rId2"/>
          <a:stretch>
            <a:fillRect/>
          </a:stretch>
        </p:blipFill>
        <p:spPr>
          <a:xfrm>
            <a:off x="3606799" y="1575919"/>
            <a:ext cx="10360211" cy="7589838"/>
          </a:xfrm>
          <a:prstGeom prst="rect">
            <a:avLst/>
          </a:prstGeom>
        </p:spPr>
      </p:pic>
    </p:spTree>
    <p:extLst>
      <p:ext uri="{BB962C8B-B14F-4D97-AF65-F5344CB8AC3E}">
        <p14:creationId xmlns:p14="http://schemas.microsoft.com/office/powerpoint/2010/main" val="3789948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778213"/>
            <a:ext cx="15369266" cy="2578481"/>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NER Data Set</a:t>
            </a:r>
          </a:p>
        </p:txBody>
      </p:sp>
      <p:sp>
        <p:nvSpPr>
          <p:cNvPr id="4" name="Text Placeholder 3"/>
          <p:cNvSpPr>
            <a:spLocks noGrp="1"/>
          </p:cNvSpPr>
          <p:nvPr>
            <p:ph type="body" sz="quarter" idx="10"/>
          </p:nvPr>
        </p:nvSpPr>
        <p:spPr>
          <a:xfrm>
            <a:off x="768379" y="1634247"/>
            <a:ext cx="15369267" cy="6906637"/>
          </a:xfrm>
        </p:spPr>
        <p:txBody>
          <a:bodyPr/>
          <a:lstStyle/>
          <a:p>
            <a:pPr marL="685800" indent="-685800">
              <a:buFont typeface="Arial" panose="020B0604020202020204" pitchFamily="34" charset="0"/>
              <a:buChar char="•"/>
            </a:pPr>
            <a:r>
              <a:rPr lang="en-US" sz="3700" dirty="0">
                <a:solidFill>
                  <a:schemeClr val="tx1"/>
                </a:solidFill>
                <a:latin typeface="Times New Roman" panose="02020603050405020304" pitchFamily="18" charset="0"/>
                <a:cs typeface="Times New Roman" panose="02020603050405020304" pitchFamily="18" charset="0"/>
              </a:rPr>
              <a:t>Dataset with 1M x 4 dimensions</a:t>
            </a:r>
          </a:p>
          <a:p>
            <a:pPr marL="685800" indent="-685800">
              <a:buFont typeface="Arial" panose="020B0604020202020204" pitchFamily="34" charset="0"/>
              <a:buChar char="•"/>
            </a:pPr>
            <a:r>
              <a:rPr lang="en-US" sz="3700" dirty="0">
                <a:solidFill>
                  <a:schemeClr val="tx1"/>
                </a:solidFill>
                <a:latin typeface="Times New Roman" panose="02020603050405020304" pitchFamily="18" charset="0"/>
                <a:cs typeface="Times New Roman" panose="02020603050405020304" pitchFamily="18" charset="0"/>
              </a:rPr>
              <a:t>columns include ‘ Sentence', 'Word', 'POS', 'Tag'</a:t>
            </a:r>
          </a:p>
          <a:p>
            <a:pPr lvl="1"/>
            <a:r>
              <a:rPr lang="en-CA" sz="3200" dirty="0">
                <a:latin typeface="Times New Roman" panose="02020603050405020304" pitchFamily="18" charset="0"/>
                <a:cs typeface="Times New Roman" panose="02020603050405020304" pitchFamily="18" charset="0"/>
              </a:rPr>
              <a:t>Word</a:t>
            </a:r>
            <a:r>
              <a:rPr lang="en-CA"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 Contains English dictionary words forming a sentences </a:t>
            </a:r>
          </a:p>
          <a:p>
            <a:pPr lvl="1"/>
            <a:r>
              <a:rPr lang="en-US" sz="3200" dirty="0">
                <a:latin typeface="Times New Roman" panose="02020603050405020304" pitchFamily="18" charset="0"/>
                <a:cs typeface="Times New Roman" panose="02020603050405020304" pitchFamily="18" charset="0"/>
              </a:rPr>
              <a:t>POS</a:t>
            </a: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Parts of speech tag</a:t>
            </a:r>
          </a:p>
          <a:p>
            <a:pPr lvl="1"/>
            <a:r>
              <a:rPr lang="en-CA" sz="3200" dirty="0">
                <a:latin typeface="Times New Roman" panose="02020603050405020304" pitchFamily="18" charset="0"/>
                <a:cs typeface="Times New Roman" panose="02020603050405020304" pitchFamily="18" charset="0"/>
              </a:rPr>
              <a:t>Tag: Standard named entity recognition tags</a:t>
            </a:r>
          </a:p>
          <a:p>
            <a:r>
              <a:rPr lang="en-CA" sz="3200" dirty="0">
                <a:solidFill>
                  <a:schemeClr val="tx1"/>
                </a:solidFill>
                <a:latin typeface="Times New Roman" panose="02020603050405020304" pitchFamily="18" charset="0"/>
                <a:cs typeface="Times New Roman" panose="02020603050405020304" pitchFamily="18" charset="0"/>
              </a:rPr>
              <a:t>                  ex: </a:t>
            </a:r>
            <a:r>
              <a:rPr lang="en-US" sz="3200" dirty="0">
                <a:solidFill>
                  <a:schemeClr val="tx1"/>
                </a:solidFill>
                <a:latin typeface="Times New Roman" panose="02020603050405020304" pitchFamily="18" charset="0"/>
                <a:cs typeface="Times New Roman" panose="02020603050405020304" pitchFamily="18" charset="0"/>
              </a:rPr>
              <a:t>Organization - Georgia-Pacific Corp., WHO</a:t>
            </a:r>
            <a:br>
              <a:rPr lang="en-US" sz="3200" dirty="0">
                <a:solidFill>
                  <a:schemeClr val="tx1"/>
                </a:solidFill>
                <a:latin typeface="Times New Roman" panose="02020603050405020304" pitchFamily="18" charset="0"/>
                <a:cs typeface="Times New Roman" panose="02020603050405020304" pitchFamily="18" charset="0"/>
              </a:rPr>
            </a:br>
            <a:r>
              <a:rPr lang="en-US" sz="3200" dirty="0">
                <a:solidFill>
                  <a:schemeClr val="tx1"/>
                </a:solidFill>
                <a:latin typeface="Times New Roman" panose="02020603050405020304" pitchFamily="18" charset="0"/>
                <a:cs typeface="Times New Roman" panose="02020603050405020304" pitchFamily="18" charset="0"/>
              </a:rPr>
              <a:t>		      Person - Eddy Bonte, President Obama</a:t>
            </a:r>
            <a:br>
              <a:rPr lang="en-US" sz="3200" dirty="0">
                <a:solidFill>
                  <a:schemeClr val="tx1"/>
                </a:solidFill>
                <a:latin typeface="Times New Roman" panose="02020603050405020304" pitchFamily="18" charset="0"/>
                <a:cs typeface="Times New Roman" panose="02020603050405020304" pitchFamily="18" charset="0"/>
              </a:rPr>
            </a:br>
            <a:r>
              <a:rPr lang="en-US" sz="3200" dirty="0">
                <a:solidFill>
                  <a:schemeClr val="tx1"/>
                </a:solidFill>
                <a:latin typeface="Times New Roman" panose="02020603050405020304" pitchFamily="18" charset="0"/>
                <a:cs typeface="Times New Roman" panose="02020603050405020304" pitchFamily="18" charset="0"/>
              </a:rPr>
              <a:t>		      Location- Murray River, Mount Everest</a:t>
            </a:r>
            <a:endParaRPr lang="en-US" sz="3800" dirty="0">
              <a:solidFill>
                <a:schemeClr val="tx1"/>
              </a:solidFill>
              <a:latin typeface="Times New Roman" panose="02020603050405020304" pitchFamily="18" charset="0"/>
              <a:cs typeface="Times New Roman" panose="02020603050405020304" pitchFamily="18" charset="0"/>
            </a:endParaRPr>
          </a:p>
          <a:p>
            <a:pPr lvl="1"/>
            <a:r>
              <a:rPr lang="en-US" sz="3200" dirty="0">
                <a:latin typeface="Times New Roman" panose="02020603050405020304" pitchFamily="18" charset="0"/>
                <a:cs typeface="Times New Roman" panose="02020603050405020304" pitchFamily="18" charset="0"/>
                <a:hlinkClick r:id="rId2"/>
              </a:rPr>
              <a:t>IOB</a:t>
            </a:r>
            <a:r>
              <a:rPr lang="en-US" sz="3200" dirty="0">
                <a:latin typeface="Times New Roman" panose="02020603050405020304" pitchFamily="18" charset="0"/>
                <a:cs typeface="Times New Roman" panose="02020603050405020304" pitchFamily="18" charset="0"/>
              </a:rPr>
              <a:t> (inside, outside, beginning) is a common tagging format for tagging tokens.</a:t>
            </a:r>
          </a:p>
          <a:p>
            <a:pPr lvl="1"/>
            <a:r>
              <a:rPr lang="en-US" sz="3200" dirty="0">
                <a:latin typeface="Times New Roman" panose="02020603050405020304" pitchFamily="18" charset="0"/>
                <a:cs typeface="Times New Roman" panose="02020603050405020304" pitchFamily="18" charset="0"/>
              </a:rPr>
              <a:t>I- prefix before a tag indicates that the tag is inside a chunk.</a:t>
            </a:r>
          </a:p>
          <a:p>
            <a:pPr lvl="1"/>
            <a:r>
              <a:rPr lang="en-US" sz="3200" dirty="0">
                <a:latin typeface="Times New Roman" panose="02020603050405020304" pitchFamily="18" charset="0"/>
                <a:cs typeface="Times New Roman" panose="02020603050405020304" pitchFamily="18" charset="0"/>
              </a:rPr>
              <a:t>B- prefix before a tag indicates that the tag is the beginning of a chunk.</a:t>
            </a:r>
          </a:p>
          <a:p>
            <a:pPr lvl="1"/>
            <a:r>
              <a:rPr lang="en-US" sz="3200" dirty="0">
                <a:latin typeface="Times New Roman" panose="02020603050405020304" pitchFamily="18" charset="0"/>
                <a:cs typeface="Times New Roman" panose="02020603050405020304" pitchFamily="18" charset="0"/>
              </a:rPr>
              <a:t>O tag indicates that a token belongs to no chunk (outside)</a:t>
            </a:r>
          </a:p>
          <a:p>
            <a:pPr marL="571500" indent="-571500">
              <a:buFont typeface="Arial" panose="020B0604020202020204" pitchFamily="34" charset="0"/>
              <a:buChar char="•"/>
            </a:pPr>
            <a:endParaRPr lang="en-US" sz="4000" dirty="0">
              <a:solidFill>
                <a:schemeClr val="tx1"/>
              </a:solidFill>
              <a:latin typeface="Times New Roman" panose="02020603050405020304" pitchFamily="18" charset="0"/>
              <a:cs typeface="Times New Roman" panose="02020603050405020304" pitchFamily="18" charset="0"/>
            </a:endParaRPr>
          </a:p>
          <a:p>
            <a:endParaRPr lang="en-CA" sz="4000" dirty="0">
              <a:solidFill>
                <a:schemeClr val="tx1"/>
              </a:solidFill>
              <a:latin typeface="+mn-lt"/>
              <a:cs typeface="+mn-cs"/>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4253200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Result</a:t>
            </a:r>
          </a:p>
        </p:txBody>
      </p:sp>
      <p:sp>
        <p:nvSpPr>
          <p:cNvPr id="3" name="Text Placeholder 2"/>
          <p:cNvSpPr>
            <a:spLocks noGrp="1"/>
          </p:cNvSpPr>
          <p:nvPr>
            <p:ph type="body" sz="quarter" idx="10"/>
          </p:nvPr>
        </p:nvSpPr>
        <p:spPr>
          <a:xfrm>
            <a:off x="1029973" y="2044057"/>
            <a:ext cx="15369267" cy="6770451"/>
          </a:xfrm>
        </p:spPr>
        <p:txBody>
          <a:bodyPr/>
          <a:lstStyle/>
          <a:p>
            <a:pPr marL="685800" indent="-685800">
              <a:buFont typeface="Arial" panose="020B0604020202020204" pitchFamily="34" charset="0"/>
              <a:buChar char="•"/>
            </a:pPr>
            <a:endParaRPr lang="en-US" sz="4400" dirty="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044057"/>
            <a:ext cx="15369267" cy="633376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387" y="1923612"/>
            <a:ext cx="12179030" cy="68908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72461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Our Approach - Bi LSTM Model</a:t>
            </a:r>
          </a:p>
        </p:txBody>
      </p:sp>
      <p:sp>
        <p:nvSpPr>
          <p:cNvPr id="3" name="Text Placeholder 2"/>
          <p:cNvSpPr>
            <a:spLocks noGrp="1"/>
          </p:cNvSpPr>
          <p:nvPr>
            <p:ph type="body" sz="quarter" idx="10"/>
          </p:nvPr>
        </p:nvSpPr>
        <p:spPr>
          <a:xfrm>
            <a:off x="1029973" y="2044056"/>
            <a:ext cx="15369267" cy="6850561"/>
          </a:xfrm>
        </p:spPr>
        <p:txBody>
          <a:bodyPr/>
          <a:lstStyle/>
          <a:p>
            <a:pPr marL="685800" indent="-685800">
              <a:buFont typeface="Arial" panose="020B0604020202020204" pitchFamily="34" charset="0"/>
              <a:buChar char="•"/>
            </a:pPr>
            <a:r>
              <a:rPr lang="en-US" sz="3800" dirty="0">
                <a:solidFill>
                  <a:schemeClr val="tx1"/>
                </a:solidFill>
                <a:latin typeface="Times New Roman" panose="02020603050405020304" pitchFamily="18" charset="0"/>
                <a:cs typeface="Times New Roman" panose="02020603050405020304" pitchFamily="18" charset="0"/>
              </a:rPr>
              <a:t>Classification problem of identifying the names of people, organizations </a:t>
            </a:r>
            <a:r>
              <a:rPr lang="en-US" sz="3800" dirty="0" err="1">
                <a:solidFill>
                  <a:schemeClr val="tx1"/>
                </a:solidFill>
                <a:latin typeface="Times New Roman" panose="02020603050405020304" pitchFamily="18" charset="0"/>
                <a:cs typeface="Times New Roman" panose="02020603050405020304" pitchFamily="18" charset="0"/>
              </a:rPr>
              <a:t>etc</a:t>
            </a:r>
            <a:endParaRPr lang="en-US" sz="3800" dirty="0">
              <a:solidFill>
                <a:schemeClr val="tx1"/>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3800" dirty="0">
                <a:solidFill>
                  <a:schemeClr val="tx1"/>
                </a:solidFill>
                <a:latin typeface="Times New Roman" panose="02020603050405020304" pitchFamily="18" charset="0"/>
                <a:cs typeface="Times New Roman" panose="02020603050405020304" pitchFamily="18" charset="0"/>
                <a:hlinkClick r:id="rId2"/>
              </a:rPr>
              <a:t>Natural language processing (NLP)</a:t>
            </a:r>
            <a:r>
              <a:rPr lang="en-US" sz="3800" dirty="0">
                <a:solidFill>
                  <a:schemeClr val="tx1"/>
                </a:solidFill>
                <a:latin typeface="Times New Roman" panose="02020603050405020304" pitchFamily="18" charset="0"/>
                <a:cs typeface="Times New Roman" panose="02020603050405020304" pitchFamily="18" charset="0"/>
              </a:rPr>
              <a:t> technique</a:t>
            </a:r>
          </a:p>
          <a:p>
            <a:pPr marL="685800" indent="-685800">
              <a:buFont typeface="Arial" panose="020B0604020202020204" pitchFamily="34" charset="0"/>
              <a:buChar char="•"/>
            </a:pPr>
            <a:r>
              <a:rPr lang="en-US" sz="3800" dirty="0">
                <a:solidFill>
                  <a:schemeClr val="tx1"/>
                </a:solidFill>
                <a:latin typeface="Times New Roman" panose="02020603050405020304" pitchFamily="18" charset="0"/>
                <a:cs typeface="Times New Roman" panose="02020603050405020304" pitchFamily="18" charset="0"/>
              </a:rPr>
              <a:t>Bidirectional long short-term memory is an artificial recurrent neural network architecture </a:t>
            </a:r>
          </a:p>
          <a:p>
            <a:pPr marL="685800" indent="-685800">
              <a:buFont typeface="Arial" panose="020B0604020202020204" pitchFamily="34" charset="0"/>
              <a:buChar char="•"/>
            </a:pPr>
            <a:r>
              <a:rPr lang="en-US" sz="3800" dirty="0">
                <a:solidFill>
                  <a:schemeClr val="tx1"/>
                </a:solidFill>
                <a:latin typeface="Times New Roman" panose="02020603050405020304" pitchFamily="18" charset="0"/>
                <a:cs typeface="Times New Roman" panose="02020603050405020304" pitchFamily="18" charset="0"/>
              </a:rPr>
              <a:t>Uses  Keras API with TensorFlow as its backend</a:t>
            </a:r>
          </a:p>
          <a:p>
            <a:pPr marL="685800" indent="-685800">
              <a:buFont typeface="Arial" panose="020B0604020202020204" pitchFamily="34" charset="0"/>
              <a:buChar char="•"/>
            </a:pPr>
            <a:r>
              <a:rPr lang="en-US" sz="3800" dirty="0">
                <a:solidFill>
                  <a:schemeClr val="tx1"/>
                </a:solidFill>
                <a:latin typeface="Times New Roman" panose="02020603050405020304" pitchFamily="18" charset="0"/>
                <a:cs typeface="Times New Roman" panose="02020603050405020304" pitchFamily="18" charset="0"/>
              </a:rPr>
              <a:t>To build and train a bidirectional LSTM neural network model to recognize named entities in text data</a:t>
            </a:r>
          </a:p>
          <a:p>
            <a:pPr marL="685800" indent="-685800">
              <a:buFont typeface="Arial" panose="020B0604020202020204" pitchFamily="34" charset="0"/>
              <a:buChar char="•"/>
            </a:pPr>
            <a:r>
              <a:rPr lang="en-US" sz="3800" dirty="0">
                <a:solidFill>
                  <a:schemeClr val="tx1"/>
                </a:solidFill>
                <a:latin typeface="Times New Roman" panose="02020603050405020304" pitchFamily="18" charset="0"/>
                <a:cs typeface="Times New Roman" panose="02020603050405020304" pitchFamily="18" charset="0"/>
              </a:rPr>
              <a:t>Used in the field of deep learning </a:t>
            </a:r>
          </a:p>
          <a:p>
            <a:pPr marL="685800" indent="-685800">
              <a:buFont typeface="Arial" panose="020B0604020202020204" pitchFamily="34" charset="0"/>
              <a:buChar char="•"/>
            </a:pPr>
            <a:r>
              <a:rPr lang="en-US" sz="3800" dirty="0">
                <a:solidFill>
                  <a:schemeClr val="tx1"/>
                </a:solidFill>
                <a:latin typeface="Times New Roman" panose="02020603050405020304" pitchFamily="18" charset="0"/>
                <a:cs typeface="Times New Roman" panose="02020603050405020304" pitchFamily="18" charset="0"/>
              </a:rPr>
              <a:t>Connects two hidden layers of opposite directions to the same output</a:t>
            </a:r>
          </a:p>
          <a:p>
            <a:endParaRPr lang="en-US" sz="3700" dirty="0">
              <a:latin typeface="Times New Roman" panose="02020603050405020304" pitchFamily="18" charset="0"/>
              <a:cs typeface="Times New Roman" panose="02020603050405020304" pitchFamily="18" charset="0"/>
            </a:endParaRPr>
          </a:p>
          <a:p>
            <a:endParaRPr lang="en-CA" sz="3600" dirty="0">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044057"/>
            <a:ext cx="15369267" cy="633376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755529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Our Approach - </a:t>
            </a:r>
            <a:r>
              <a:rPr lang="en-CA" sz="5400" dirty="0">
                <a:solidFill>
                  <a:schemeClr val="tx1"/>
                </a:solidFill>
                <a:latin typeface="Times New Roman" panose="02020603050405020304" pitchFamily="18" charset="0"/>
                <a:cs typeface="Times New Roman" panose="02020603050405020304" pitchFamily="18" charset="0"/>
              </a:rPr>
              <a:t>CRF Model</a:t>
            </a:r>
            <a:endParaRPr lang="en-US" sz="54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0"/>
          </p:nvPr>
        </p:nvSpPr>
        <p:spPr>
          <a:xfrm>
            <a:off x="1029973" y="2044057"/>
            <a:ext cx="15369267" cy="6770451"/>
          </a:xfrm>
        </p:spPr>
        <p:txBody>
          <a:bodyPr/>
          <a:lstStyle/>
          <a:p>
            <a:pPr marL="571500" indent="-571500">
              <a:buFont typeface="Arial" panose="020B0604020202020204" pitchFamily="34" charset="0"/>
              <a:buChar char="•"/>
            </a:pPr>
            <a:r>
              <a:rPr lang="en-US" sz="3700" dirty="0">
                <a:solidFill>
                  <a:schemeClr val="tx1"/>
                </a:solidFill>
                <a:latin typeface="Times New Roman" panose="02020603050405020304" pitchFamily="18" charset="0"/>
                <a:cs typeface="Times New Roman" panose="02020603050405020304" pitchFamily="18" charset="0"/>
              </a:rPr>
              <a:t>Often applied in </a:t>
            </a:r>
          </a:p>
          <a:p>
            <a:pPr marL="2057276" lvl="1" indent="-571500">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hlinkClick r:id="rId2" tooltip="Statistical model"/>
              </a:rPr>
              <a:t>pattern recognition</a:t>
            </a:r>
            <a:r>
              <a:rPr lang="en-US" sz="3700" dirty="0">
                <a:latin typeface="Times New Roman" panose="02020603050405020304" pitchFamily="18" charset="0"/>
                <a:cs typeface="Times New Roman" panose="02020603050405020304" pitchFamily="18" charset="0"/>
              </a:rPr>
              <a:t> </a:t>
            </a:r>
          </a:p>
          <a:p>
            <a:pPr marL="2057276" lvl="1" indent="-571500">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rPr>
              <a:t> </a:t>
            </a:r>
            <a:r>
              <a:rPr lang="en-US" sz="3700" dirty="0">
                <a:latin typeface="Times New Roman" panose="02020603050405020304" pitchFamily="18" charset="0"/>
                <a:cs typeface="Times New Roman" panose="02020603050405020304" pitchFamily="18" charset="0"/>
                <a:hlinkClick r:id="rId3" tooltip="Machine learning"/>
              </a:rPr>
              <a:t>machine learning</a:t>
            </a:r>
            <a:endParaRPr lang="en-US" sz="37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CA" sz="3700" dirty="0">
                <a:solidFill>
                  <a:schemeClr val="tx1"/>
                </a:solidFill>
                <a:latin typeface="Times New Roman" panose="02020603050405020304" pitchFamily="18" charset="0"/>
                <a:cs typeface="Times New Roman" panose="02020603050405020304" pitchFamily="18" charset="0"/>
              </a:rPr>
              <a:t>Conditional Random Fields </a:t>
            </a:r>
            <a:r>
              <a:rPr lang="en-US" sz="3700" dirty="0">
                <a:solidFill>
                  <a:schemeClr val="tx1"/>
                </a:solidFill>
                <a:latin typeface="Times New Roman" panose="02020603050405020304" pitchFamily="18" charset="0"/>
                <a:cs typeface="Times New Roman" panose="02020603050405020304" pitchFamily="18" charset="0"/>
              </a:rPr>
              <a:t>used for</a:t>
            </a:r>
          </a:p>
          <a:p>
            <a:pPr marL="2057276" lvl="1" indent="-571500">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rPr>
              <a:t>labeling or parsing of sequential data, such as natural language  processing</a:t>
            </a:r>
          </a:p>
          <a:p>
            <a:pPr marL="571500" indent="-571500">
              <a:buFont typeface="Arial" panose="020B0604020202020204" pitchFamily="34" charset="0"/>
              <a:buChar char="•"/>
            </a:pPr>
            <a:r>
              <a:rPr lang="en-US" sz="3700" dirty="0">
                <a:solidFill>
                  <a:schemeClr val="tx1"/>
                </a:solidFill>
                <a:latin typeface="Times New Roman" panose="02020603050405020304" pitchFamily="18" charset="0"/>
                <a:cs typeface="Times New Roman" panose="02020603050405020304" pitchFamily="18" charset="0"/>
              </a:rPr>
              <a:t>Training CRF model using </a:t>
            </a:r>
            <a:r>
              <a:rPr lang="en-US" sz="3700" dirty="0" err="1">
                <a:solidFill>
                  <a:schemeClr val="tx1"/>
                </a:solidFill>
                <a:latin typeface="Times New Roman" panose="02020603050405020304" pitchFamily="18" charset="0"/>
                <a:cs typeface="Times New Roman" panose="02020603050405020304" pitchFamily="18" charset="0"/>
              </a:rPr>
              <a:t>sklearn-crfsuite</a:t>
            </a:r>
            <a:r>
              <a:rPr lang="en-US" sz="3700" dirty="0">
                <a:solidFill>
                  <a:schemeClr val="tx1"/>
                </a:solidFill>
                <a:latin typeface="Times New Roman" panose="02020603050405020304" pitchFamily="18" charset="0"/>
                <a:cs typeface="Times New Roman" panose="02020603050405020304" pitchFamily="18" charset="0"/>
              </a:rPr>
              <a:t> on our data set</a:t>
            </a:r>
          </a:p>
          <a:p>
            <a:pPr marL="571500" indent="-571500">
              <a:buFont typeface="Arial" panose="020B0604020202020204" pitchFamily="34" charset="0"/>
              <a:buChar char="•"/>
            </a:pPr>
            <a:r>
              <a:rPr lang="en-US" sz="3700" dirty="0">
                <a:solidFill>
                  <a:schemeClr val="tx1"/>
                </a:solidFill>
                <a:latin typeface="Times New Roman" panose="02020603050405020304" pitchFamily="18" charset="0"/>
                <a:cs typeface="Times New Roman" panose="02020603050405020304" pitchFamily="18" charset="0"/>
              </a:rPr>
              <a:t>Tag assignment depends only on the tag of just one previous word</a:t>
            </a:r>
          </a:p>
          <a:p>
            <a:pPr marL="571500" indent="-571500">
              <a:buFont typeface="Arial" panose="020B0604020202020204" pitchFamily="34" charset="0"/>
              <a:buChar char="•"/>
            </a:pPr>
            <a:endParaRPr lang="en-US" sz="37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7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800" dirty="0">
              <a:latin typeface="Times New Roman" panose="02020603050405020304" pitchFamily="18" charset="0"/>
              <a:cs typeface="Times New Roman" panose="02020603050405020304" pitchFamily="18" charset="0"/>
            </a:endParaRPr>
          </a:p>
          <a:p>
            <a:endParaRPr lang="en-US" sz="38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CA" sz="38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4400" dirty="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2" y="1752227"/>
            <a:ext cx="15369267" cy="633376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411861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515700" y="553649"/>
            <a:ext cx="15369600" cy="993600"/>
          </a:xfrm>
          <a:prstGeom prst="rect">
            <a:avLst/>
          </a:prstGeom>
          <a:noFill/>
          <a:ln>
            <a:noFill/>
          </a:ln>
        </p:spPr>
        <p:txBody>
          <a:bodyPr spcFirstLastPara="1" vert="horz" wrap="square" lIns="0" tIns="0" rIns="0" bIns="0" rtlCol="0" anchor="t" anchorCtr="0">
            <a:noAutofit/>
          </a:bodyPr>
          <a:lstStyle/>
          <a:p>
            <a:r>
              <a:rPr lang="en" sz="5400" dirty="0">
                <a:solidFill>
                  <a:schemeClr val="dk1"/>
                </a:solidFill>
                <a:latin typeface="Times New Roman" panose="02020603050405020304" pitchFamily="18" charset="0"/>
                <a:cs typeface="Times New Roman" panose="02020603050405020304" pitchFamily="18" charset="0"/>
              </a:rPr>
              <a:t>Our Output</a:t>
            </a:r>
            <a:endParaRPr sz="5400"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69" name="Google Shape;69;p16"/>
          <p:cNvSpPr txBox="1">
            <a:spLocks noGrp="1"/>
          </p:cNvSpPr>
          <p:nvPr>
            <p:ph type="body" idx="2"/>
          </p:nvPr>
        </p:nvSpPr>
        <p:spPr>
          <a:xfrm>
            <a:off x="1029950" y="2044052"/>
            <a:ext cx="11632800" cy="1339800"/>
          </a:xfrm>
          <a:prstGeom prst="rect">
            <a:avLst/>
          </a:prstGeom>
          <a:noFill/>
          <a:ln>
            <a:noFill/>
          </a:ln>
        </p:spPr>
        <p:txBody>
          <a:bodyPr spcFirstLastPara="1" vert="horz" wrap="square" lIns="0" tIns="0" rIns="0" bIns="0" rtlCol="0" anchor="t" anchorCtr="0">
            <a:noAutofit/>
          </a:bodyPr>
          <a:lstStyle/>
          <a:p>
            <a:pPr marL="685800" indent="-406400">
              <a:spcBef>
                <a:spcPts val="0"/>
              </a:spcBef>
              <a:buSzPts val="2200"/>
              <a:buNone/>
            </a:pPr>
            <a:endParaRPr sz="4400">
              <a:latin typeface="Times New Roman"/>
              <a:ea typeface="Times New Roman"/>
              <a:cs typeface="Times New Roman"/>
              <a:sym typeface="Times New Roman"/>
            </a:endParaRPr>
          </a:p>
          <a:p>
            <a:pPr marL="0" indent="0">
              <a:buNone/>
            </a:pPr>
            <a:endParaRPr>
              <a:latin typeface="Times New Roman"/>
              <a:ea typeface="Times New Roman"/>
              <a:cs typeface="Times New Roman"/>
              <a:sym typeface="Times New Roman"/>
            </a:endParaRPr>
          </a:p>
        </p:txBody>
      </p:sp>
      <p:sp>
        <p:nvSpPr>
          <p:cNvPr id="70" name="Google Shape;70;p16"/>
          <p:cNvSpPr txBox="1"/>
          <p:nvPr/>
        </p:nvSpPr>
        <p:spPr>
          <a:xfrm>
            <a:off x="1029974" y="2044058"/>
            <a:ext cx="15369600" cy="6334200"/>
          </a:xfrm>
          <a:prstGeom prst="rect">
            <a:avLst/>
          </a:prstGeom>
          <a:noFill/>
          <a:ln>
            <a:noFill/>
          </a:ln>
        </p:spPr>
        <p:txBody>
          <a:bodyPr spcFirstLastPara="1" wrap="square" lIns="0" tIns="0" rIns="0" bIns="0" anchor="t" anchorCtr="0">
            <a:noAutofit/>
          </a:bodyPr>
          <a:lstStyle/>
          <a:p>
            <a:pPr>
              <a:lnSpc>
                <a:spcPct val="90000"/>
              </a:lnSpc>
              <a:spcBef>
                <a:spcPts val="0"/>
              </a:spcBef>
              <a:spcAft>
                <a:spcPts val="0"/>
              </a:spcAft>
              <a:buClr>
                <a:srgbClr val="002859"/>
              </a:buClr>
              <a:buSzPts val="2500"/>
            </a:pPr>
            <a:endParaRPr sz="5000">
              <a:solidFill>
                <a:srgbClr val="002859"/>
              </a:solidFill>
              <a:latin typeface="Calibri"/>
              <a:ea typeface="Calibri"/>
              <a:cs typeface="Calibri"/>
              <a:sym typeface="Calibri"/>
            </a:endParaRPr>
          </a:p>
        </p:txBody>
      </p:sp>
      <p:sp>
        <p:nvSpPr>
          <p:cNvPr id="71" name="Google Shape;71;p16"/>
          <p:cNvSpPr txBox="1"/>
          <p:nvPr/>
        </p:nvSpPr>
        <p:spPr>
          <a:xfrm>
            <a:off x="649950" y="1277451"/>
            <a:ext cx="6073800" cy="2646818"/>
          </a:xfrm>
          <a:prstGeom prst="rect">
            <a:avLst/>
          </a:prstGeom>
          <a:noFill/>
          <a:ln>
            <a:noFill/>
          </a:ln>
        </p:spPr>
        <p:txBody>
          <a:bodyPr spcFirstLastPara="1" wrap="square" lIns="182850" tIns="182850" rIns="182850" bIns="182850" anchor="t" anchorCtr="0">
            <a:spAutoFit/>
          </a:bodyPr>
          <a:lstStyle/>
          <a:p>
            <a:pPr>
              <a:spcBef>
                <a:spcPts val="0"/>
              </a:spcBef>
              <a:spcAft>
                <a:spcPts val="0"/>
              </a:spcAft>
            </a:pPr>
            <a:r>
              <a:rPr lang="en" sz="3700" b="1" dirty="0">
                <a:latin typeface="Times New Roman" panose="02020603050405020304" pitchFamily="18" charset="0"/>
                <a:cs typeface="Times New Roman" panose="02020603050405020304" pitchFamily="18" charset="0"/>
              </a:rPr>
              <a:t>Input Tokens &amp; Entities</a:t>
            </a:r>
            <a:endParaRPr sz="3700" b="1" dirty="0">
              <a:latin typeface="Times New Roman" panose="02020603050405020304" pitchFamily="18" charset="0"/>
              <a:cs typeface="Times New Roman" panose="02020603050405020304" pitchFamily="18" charset="0"/>
            </a:endParaRPr>
          </a:p>
          <a:p>
            <a:pPr>
              <a:spcBef>
                <a:spcPts val="0"/>
              </a:spcBef>
              <a:spcAft>
                <a:spcPts val="0"/>
              </a:spcAft>
            </a:pPr>
            <a:endParaRPr sz="3700" b="1" dirty="0">
              <a:latin typeface="Times New Roman" panose="02020603050405020304" pitchFamily="18" charset="0"/>
              <a:cs typeface="Times New Roman" panose="02020603050405020304" pitchFamily="18" charset="0"/>
            </a:endParaRPr>
          </a:p>
          <a:p>
            <a:pPr>
              <a:spcBef>
                <a:spcPts val="0"/>
              </a:spcBef>
              <a:spcAft>
                <a:spcPts val="0"/>
              </a:spcAft>
            </a:pPr>
            <a:r>
              <a:rPr lang="en" sz="3700" dirty="0">
                <a:latin typeface="Times New Roman" panose="02020603050405020304" pitchFamily="18" charset="0"/>
                <a:cs typeface="Times New Roman" panose="02020603050405020304" pitchFamily="18" charset="0"/>
              </a:rPr>
              <a:t>-Sentence</a:t>
            </a:r>
            <a:endParaRPr sz="3700" dirty="0">
              <a:latin typeface="Times New Roman" panose="02020603050405020304" pitchFamily="18" charset="0"/>
              <a:cs typeface="Times New Roman" panose="02020603050405020304" pitchFamily="18" charset="0"/>
            </a:endParaRPr>
          </a:p>
          <a:p>
            <a:pPr>
              <a:spcBef>
                <a:spcPts val="0"/>
              </a:spcBef>
              <a:spcAft>
                <a:spcPts val="0"/>
              </a:spcAft>
            </a:pPr>
            <a:r>
              <a:rPr lang="en" sz="3700" dirty="0">
                <a:latin typeface="Times New Roman" panose="02020603050405020304" pitchFamily="18" charset="0"/>
                <a:cs typeface="Times New Roman" panose="02020603050405020304" pitchFamily="18" charset="0"/>
              </a:rPr>
              <a:t>-Entities</a:t>
            </a:r>
            <a:endParaRPr sz="3700" dirty="0">
              <a:latin typeface="Times New Roman" panose="02020603050405020304" pitchFamily="18" charset="0"/>
              <a:cs typeface="Times New Roman" panose="02020603050405020304" pitchFamily="18" charset="0"/>
            </a:endParaRPr>
          </a:p>
        </p:txBody>
      </p:sp>
      <p:sp>
        <p:nvSpPr>
          <p:cNvPr id="72" name="Google Shape;72;p16"/>
          <p:cNvSpPr txBox="1"/>
          <p:nvPr/>
        </p:nvSpPr>
        <p:spPr>
          <a:xfrm>
            <a:off x="952650" y="3705973"/>
            <a:ext cx="5468400" cy="938658"/>
          </a:xfrm>
          <a:prstGeom prst="rect">
            <a:avLst/>
          </a:prstGeom>
          <a:noFill/>
          <a:ln>
            <a:noFill/>
          </a:ln>
        </p:spPr>
        <p:txBody>
          <a:bodyPr spcFirstLastPara="1" wrap="square" lIns="182850" tIns="182850" rIns="182850" bIns="182850" anchor="t" anchorCtr="0">
            <a:spAutoFit/>
          </a:bodyPr>
          <a:lstStyle/>
          <a:p>
            <a:pPr>
              <a:spcBef>
                <a:spcPts val="0"/>
              </a:spcBef>
              <a:spcAft>
                <a:spcPts val="0"/>
              </a:spcAft>
            </a:pPr>
            <a:r>
              <a:rPr lang="en" sz="3700" b="1" dirty="0">
                <a:latin typeface="Times New Roman" panose="02020603050405020304" pitchFamily="18" charset="0"/>
                <a:cs typeface="Times New Roman" panose="02020603050405020304" pitchFamily="18" charset="0"/>
              </a:rPr>
              <a:t>Output of Relation </a:t>
            </a:r>
            <a:endParaRPr sz="3700" b="1" dirty="0">
              <a:latin typeface="Times New Roman" panose="02020603050405020304" pitchFamily="18" charset="0"/>
              <a:cs typeface="Times New Roman" panose="02020603050405020304" pitchFamily="18" charset="0"/>
            </a:endParaRPr>
          </a:p>
        </p:txBody>
      </p:sp>
      <p:pic>
        <p:nvPicPr>
          <p:cNvPr id="73" name="Google Shape;73;p16"/>
          <p:cNvPicPr preferRelativeResize="0"/>
          <p:nvPr/>
        </p:nvPicPr>
        <p:blipFill rotWithShape="1">
          <a:blip r:embed="rId3">
            <a:alphaModFix/>
          </a:blip>
          <a:srcRect/>
          <a:stretch/>
        </p:blipFill>
        <p:spPr>
          <a:xfrm>
            <a:off x="2858751" y="4907801"/>
            <a:ext cx="6422250" cy="3588900"/>
          </a:xfrm>
          <a:prstGeom prst="rect">
            <a:avLst/>
          </a:prstGeom>
          <a:noFill/>
          <a:ln>
            <a:noFill/>
          </a:ln>
        </p:spPr>
      </p:pic>
      <p:pic>
        <p:nvPicPr>
          <p:cNvPr id="74" name="Google Shape;74;p16"/>
          <p:cNvPicPr preferRelativeResize="0"/>
          <p:nvPr/>
        </p:nvPicPr>
        <p:blipFill rotWithShape="1">
          <a:blip r:embed="rId4">
            <a:alphaModFix/>
          </a:blip>
          <a:srcRect t="3299" b="3215"/>
          <a:stretch/>
        </p:blipFill>
        <p:spPr>
          <a:xfrm>
            <a:off x="9281001" y="5082430"/>
            <a:ext cx="7269298" cy="3355050"/>
          </a:xfrm>
          <a:prstGeom prst="rect">
            <a:avLst/>
          </a:prstGeom>
          <a:noFill/>
          <a:ln>
            <a:noFill/>
          </a:ln>
        </p:spPr>
      </p:pic>
    </p:spTree>
    <p:extLst>
      <p:ext uri="{BB962C8B-B14F-4D97-AF65-F5344CB8AC3E}">
        <p14:creationId xmlns:p14="http://schemas.microsoft.com/office/powerpoint/2010/main" val="3888327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5"/>
          <p:cNvPicPr preferRelativeResize="0"/>
          <p:nvPr/>
        </p:nvPicPr>
        <p:blipFill>
          <a:blip r:embed="rId3">
            <a:alphaModFix/>
          </a:blip>
          <a:stretch>
            <a:fillRect/>
          </a:stretch>
        </p:blipFill>
        <p:spPr>
          <a:xfrm>
            <a:off x="2327565" y="1891144"/>
            <a:ext cx="13217235" cy="6691745"/>
          </a:xfrm>
          <a:prstGeom prst="rect">
            <a:avLst/>
          </a:prstGeom>
          <a:noFill/>
          <a:ln>
            <a:noFill/>
          </a:ln>
        </p:spPr>
      </p:pic>
      <p:sp>
        <p:nvSpPr>
          <p:cNvPr id="2" name="Title 1"/>
          <p:cNvSpPr>
            <a:spLocks noGrp="1"/>
          </p:cNvSpPr>
          <p:nvPr>
            <p:ph type="title"/>
          </p:nvPr>
        </p:nvSpPr>
        <p:spPr>
          <a:xfrm>
            <a:off x="655901" y="629078"/>
            <a:ext cx="15369266" cy="1859115"/>
          </a:xfrm>
        </p:spPr>
        <p:txBody>
          <a:bodyPr/>
          <a:lstStyle/>
          <a:p>
            <a:r>
              <a:rPr lang="en-CA" sz="5400" dirty="0">
                <a:solidFill>
                  <a:schemeClr val="dk1"/>
                </a:solidFill>
                <a:latin typeface="Times New Roman" panose="02020603050405020304" pitchFamily="18" charset="0"/>
                <a:cs typeface="Times New Roman" panose="02020603050405020304" pitchFamily="18" charset="0"/>
              </a:rPr>
              <a:t>Knowledge Graph</a:t>
            </a:r>
            <a:br>
              <a:rPr lang="en-CA" sz="9600" dirty="0">
                <a:solidFill>
                  <a:schemeClr val="dk1"/>
                </a:solidFill>
              </a:rPr>
            </a:br>
            <a:endParaRPr lang="en-CA" dirty="0"/>
          </a:p>
        </p:txBody>
      </p:sp>
    </p:spTree>
    <p:extLst>
      <p:ext uri="{BB962C8B-B14F-4D97-AF65-F5344CB8AC3E}">
        <p14:creationId xmlns:p14="http://schemas.microsoft.com/office/powerpoint/2010/main" val="1363846650"/>
      </p:ext>
    </p:extLst>
  </p:cSld>
  <p:clrMapOvr>
    <a:masterClrMapping/>
  </p:clrMapOvr>
</p:sld>
</file>

<file path=ppt/theme/theme1.xml><?xml version="1.0" encoding="utf-8"?>
<a:theme xmlns:a="http://schemas.openxmlformats.org/drawingml/2006/main" name="EDGE Bottom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DGE BOTTOM LEF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ARROW EDGE BOTTOM LEF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EDGE Small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EDGE Right wMartlet wLogo">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EDGE Bottom Logo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EDGE Bottom No Logo">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UVIC MARK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9858</TotalTime>
  <Words>658</Words>
  <Application>Microsoft Macintosh PowerPoint</Application>
  <PresentationFormat>Custom</PresentationFormat>
  <Paragraphs>91</Paragraphs>
  <Slides>17</Slides>
  <Notes>4</Notes>
  <HiddenSlides>0</HiddenSlides>
  <MMClips>0</MMClips>
  <ScaleCrop>false</ScaleCrop>
  <HeadingPairs>
    <vt:vector size="6" baseType="variant">
      <vt:variant>
        <vt:lpstr>Fonts Used</vt:lpstr>
      </vt:variant>
      <vt:variant>
        <vt:i4>4</vt:i4>
      </vt:variant>
      <vt:variant>
        <vt:lpstr>Theme</vt:lpstr>
      </vt:variant>
      <vt:variant>
        <vt:i4>8</vt:i4>
      </vt:variant>
      <vt:variant>
        <vt:lpstr>Slide Titles</vt:lpstr>
      </vt:variant>
      <vt:variant>
        <vt:i4>17</vt:i4>
      </vt:variant>
    </vt:vector>
  </HeadingPairs>
  <TitlesOfParts>
    <vt:vector size="29" baseType="lpstr">
      <vt:lpstr>Arial</vt:lpstr>
      <vt:lpstr>Calibri</vt:lpstr>
      <vt:lpstr>Calibri Light</vt:lpstr>
      <vt:lpstr>Times New Roman</vt:lpstr>
      <vt:lpstr>EDGE Bottom Right</vt:lpstr>
      <vt:lpstr>EDGE BOTTOM LEFT</vt:lpstr>
      <vt:lpstr>NARROW EDGE BOTTOM LEFT</vt:lpstr>
      <vt:lpstr>EDGE Small Right</vt:lpstr>
      <vt:lpstr>EDGE Right wMartlet wLogo</vt:lpstr>
      <vt:lpstr>EDGE Bottom Logo Right</vt:lpstr>
      <vt:lpstr>EDGE Bottom No Logo</vt:lpstr>
      <vt:lpstr>UVIC MARK Right</vt:lpstr>
      <vt:lpstr>ECE 569A – AI Project Presentation</vt:lpstr>
      <vt:lpstr>Problem Statement</vt:lpstr>
      <vt:lpstr>Problem Flowchart</vt:lpstr>
      <vt:lpstr>NER Data Set</vt:lpstr>
      <vt:lpstr>Result</vt:lpstr>
      <vt:lpstr>Our Approach - Bi LSTM Model</vt:lpstr>
      <vt:lpstr>Our Approach - CRF Model</vt:lpstr>
      <vt:lpstr>Our Output</vt:lpstr>
      <vt:lpstr>Knowledge Graph </vt:lpstr>
      <vt:lpstr>Relation Extractor - Wiki80 Data Set</vt:lpstr>
      <vt:lpstr>Our Approach </vt:lpstr>
      <vt:lpstr>Results – UI (Streamlit)</vt:lpstr>
      <vt:lpstr>Results – NER using Bi-LSTM  </vt:lpstr>
      <vt:lpstr>Results – NER using CRF  </vt:lpstr>
      <vt:lpstr>Results – Knowledge Graph Extraction </vt:lpstr>
      <vt:lpstr>LIMITATIONS</vt:lpstr>
      <vt:lpstr>ECE 569A – AI Project Presentation</vt:lpstr>
    </vt:vector>
  </TitlesOfParts>
  <Manager/>
  <Company>UVic Communications + Marketing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UVic Digicaster Template</dc:title>
  <dc:subject>Master template for digital signage</dc:subject>
  <dc:creator>Hridya Divakaran</dc:creator>
  <cp:keywords/>
  <dc:description/>
  <cp:lastModifiedBy>Jithin Perumpally</cp:lastModifiedBy>
  <cp:revision>113</cp:revision>
  <dcterms:created xsi:type="dcterms:W3CDTF">2011-06-18T03:30:13Z</dcterms:created>
  <dcterms:modified xsi:type="dcterms:W3CDTF">2021-07-09T01:01:01Z</dcterms:modified>
  <cp:category/>
</cp:coreProperties>
</file>